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7" r:id="rId5"/>
    <p:sldId id="275" r:id="rId6"/>
    <p:sldId id="269" r:id="rId7"/>
    <p:sldId id="259" r:id="rId8"/>
    <p:sldId id="270" r:id="rId9"/>
    <p:sldId id="271" r:id="rId10"/>
    <p:sldId id="273" r:id="rId11"/>
    <p:sldId id="274" r:id="rId12"/>
  </p:sldIdLst>
  <p:sldSz cx="12192000" cy="6858000"/>
  <p:notesSz cx="6858000" cy="27432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ellor" initials="KM" lastIdx="4" clrIdx="0">
    <p:extLst>
      <p:ext uri="{19B8F6BF-5375-455C-9EA6-DF929625EA0E}">
        <p15:presenceInfo xmlns:p15="http://schemas.microsoft.com/office/powerpoint/2012/main" userId="S::kim.mellor@052gc.onmicrosoft.com::35b58b08-79b1-4f06-84e8-8f60868646a9" providerId="AD"/>
      </p:ext>
    </p:extLst>
  </p:cmAuthor>
  <p:cmAuthor id="2" name="Christine Racicot" initials="CR" lastIdx="1" clrIdx="1">
    <p:extLst>
      <p:ext uri="{19B8F6BF-5375-455C-9EA6-DF929625EA0E}">
        <p15:presenceInfo xmlns:p15="http://schemas.microsoft.com/office/powerpoint/2012/main" userId="S-1-5-21-4226757787-2080697864-660606538-134069" providerId="AD"/>
      </p:ext>
    </p:extLst>
  </p:cmAuthor>
  <p:cmAuthor id="3" name="Kim Mellor" initials="KM [2]" lastIdx="2" clrIdx="2">
    <p:extLst>
      <p:ext uri="{19B8F6BF-5375-455C-9EA6-DF929625EA0E}">
        <p15:presenceInfo xmlns:p15="http://schemas.microsoft.com/office/powerpoint/2012/main" userId="S-1-5-21-4226757787-2080697864-660606538-149547" providerId="AD"/>
      </p:ext>
    </p:extLst>
  </p:cmAuthor>
  <p:cmAuthor id="4" name="Luis Moisa" initials="LM" lastIdx="6" clrIdx="3">
    <p:extLst>
      <p:ext uri="{19B8F6BF-5375-455C-9EA6-DF929625EA0E}">
        <p15:presenceInfo xmlns:p15="http://schemas.microsoft.com/office/powerpoint/2012/main" userId="S-1-5-21-4226757787-2080697864-660606538-148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3561"/>
    <a:srgbClr val="382A4C"/>
    <a:srgbClr val="660033"/>
    <a:srgbClr val="CC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0B5A11-BED9-4A2A-9E00-9E61C6D00764}" v="9" dt="2020-04-07T15:25:28.775"/>
    <p1510:client id="{67D3853A-36B6-446B-87E2-682FB3EA1AEF}" v="33" dt="2020-04-07T12:58:16.227"/>
    <p1510:client id="{7559C4B0-1D0E-4696-AD97-8BD7EE8DDB01}" v="15" dt="2020-04-07T17:11:59.235"/>
    <p1510:client id="{80CC5909-45B5-4CD4-83C2-A4203B787F24}" v="5" dt="2020-04-07T17:55:58.509"/>
    <p1510:client id="{FE2E2C7B-C71C-45CF-9122-914E2A90842D}" v="1" dt="2020-04-07T13:51:02.1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851" autoAdjust="0"/>
  </p:normalViewPr>
  <p:slideViewPr>
    <p:cSldViewPr snapToGrid="0">
      <p:cViewPr varScale="1">
        <p:scale>
          <a:sx n="67" d="100"/>
          <a:sy n="67" d="100"/>
        </p:scale>
        <p:origin x="223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Taylor" userId="S::stephanie.taylor@052gc.onmicrosoft.com::85051aa4-4f80-4490-864d-9044cf428a20" providerId="AD" clId="Web-{7559C4B0-1D0E-4696-AD97-8BD7EE8DDB01}"/>
    <pc:docChg chg="addSld delSld modSld">
      <pc:chgData name="Stephanie Taylor" userId="S::stephanie.taylor@052gc.onmicrosoft.com::85051aa4-4f80-4490-864d-9044cf428a20" providerId="AD" clId="Web-{7559C4B0-1D0E-4696-AD97-8BD7EE8DDB01}" dt="2020-04-07T17:11:59.235" v="13" actId="1076"/>
      <pc:docMkLst>
        <pc:docMk/>
      </pc:docMkLst>
      <pc:sldChg chg="addSp modSp">
        <pc:chgData name="Stephanie Taylor" userId="S::stephanie.taylor@052gc.onmicrosoft.com::85051aa4-4f80-4490-864d-9044cf428a20" providerId="AD" clId="Web-{7559C4B0-1D0E-4696-AD97-8BD7EE8DDB01}" dt="2020-04-07T17:10:32.015" v="9" actId="1076"/>
        <pc:sldMkLst>
          <pc:docMk/>
          <pc:sldMk cId="3340947433" sldId="267"/>
        </pc:sldMkLst>
        <pc:picChg chg="add mod">
          <ac:chgData name="Stephanie Taylor" userId="S::stephanie.taylor@052gc.onmicrosoft.com::85051aa4-4f80-4490-864d-9044cf428a20" providerId="AD" clId="Web-{7559C4B0-1D0E-4696-AD97-8BD7EE8DDB01}" dt="2020-04-07T17:10:32.015" v="9" actId="1076"/>
          <ac:picMkLst>
            <pc:docMk/>
            <pc:sldMk cId="3340947433" sldId="267"/>
            <ac:picMk id="2" creationId="{3EFF3ABA-938C-42F1-9E99-5F2D683F866B}"/>
          </ac:picMkLst>
        </pc:picChg>
      </pc:sldChg>
      <pc:sldChg chg="modSp">
        <pc:chgData name="Stephanie Taylor" userId="S::stephanie.taylor@052gc.onmicrosoft.com::85051aa4-4f80-4490-864d-9044cf428a20" providerId="AD" clId="Web-{7559C4B0-1D0E-4696-AD97-8BD7EE8DDB01}" dt="2020-04-07T17:11:59.235" v="13" actId="1076"/>
        <pc:sldMkLst>
          <pc:docMk/>
          <pc:sldMk cId="101528459" sldId="270"/>
        </pc:sldMkLst>
        <pc:spChg chg="mod">
          <ac:chgData name="Stephanie Taylor" userId="S::stephanie.taylor@052gc.onmicrosoft.com::85051aa4-4f80-4490-864d-9044cf428a20" providerId="AD" clId="Web-{7559C4B0-1D0E-4696-AD97-8BD7EE8DDB01}" dt="2020-04-07T17:11:59.235" v="13" actId="1076"/>
          <ac:spMkLst>
            <pc:docMk/>
            <pc:sldMk cId="101528459" sldId="270"/>
            <ac:spMk id="10" creationId="{00000000-0000-0000-0000-000000000000}"/>
          </ac:spMkLst>
        </pc:spChg>
      </pc:sldChg>
      <pc:sldChg chg="modSp">
        <pc:chgData name="Stephanie Taylor" userId="S::stephanie.taylor@052gc.onmicrosoft.com::85051aa4-4f80-4490-864d-9044cf428a20" providerId="AD" clId="Web-{7559C4B0-1D0E-4696-AD97-8BD7EE8DDB01}" dt="2020-04-07T17:11:46.500" v="12" actId="1076"/>
        <pc:sldMkLst>
          <pc:docMk/>
          <pc:sldMk cId="2713710551" sldId="273"/>
        </pc:sldMkLst>
        <pc:spChg chg="mod">
          <ac:chgData name="Stephanie Taylor" userId="S::stephanie.taylor@052gc.onmicrosoft.com::85051aa4-4f80-4490-864d-9044cf428a20" providerId="AD" clId="Web-{7559C4B0-1D0E-4696-AD97-8BD7EE8DDB01}" dt="2020-04-07T17:11:46.500" v="12" actId="1076"/>
          <ac:spMkLst>
            <pc:docMk/>
            <pc:sldMk cId="2713710551" sldId="273"/>
            <ac:spMk id="14" creationId="{00000000-0000-0000-0000-000000000000}"/>
          </ac:spMkLst>
        </pc:spChg>
      </pc:sldChg>
      <pc:sldChg chg="addSp">
        <pc:chgData name="Stephanie Taylor" userId="S::stephanie.taylor@052gc.onmicrosoft.com::85051aa4-4f80-4490-864d-9044cf428a20" providerId="AD" clId="Web-{7559C4B0-1D0E-4696-AD97-8BD7EE8DDB01}" dt="2020-04-07T17:11:16.328" v="10"/>
        <pc:sldMkLst>
          <pc:docMk/>
          <pc:sldMk cId="3070132508" sldId="274"/>
        </pc:sldMkLst>
        <pc:picChg chg="add">
          <ac:chgData name="Stephanie Taylor" userId="S::stephanie.taylor@052gc.onmicrosoft.com::85051aa4-4f80-4490-864d-9044cf428a20" providerId="AD" clId="Web-{7559C4B0-1D0E-4696-AD97-8BD7EE8DDB01}" dt="2020-04-07T17:11:16.328" v="10"/>
          <ac:picMkLst>
            <pc:docMk/>
            <pc:sldMk cId="3070132508" sldId="274"/>
            <ac:picMk id="2" creationId="{07964E43-B154-46DD-B454-FB0EC43E27CD}"/>
          </ac:picMkLst>
        </pc:picChg>
      </pc:sldChg>
      <pc:sldChg chg="new del">
        <pc:chgData name="Stephanie Taylor" userId="S::stephanie.taylor@052gc.onmicrosoft.com::85051aa4-4f80-4490-864d-9044cf428a20" providerId="AD" clId="Web-{7559C4B0-1D0E-4696-AD97-8BD7EE8DDB01}" dt="2020-04-07T17:05:47.044" v="1"/>
        <pc:sldMkLst>
          <pc:docMk/>
          <pc:sldMk cId="2414521892" sldId="276"/>
        </pc:sldMkLst>
      </pc:sldChg>
    </pc:docChg>
  </pc:docChgLst>
  <pc:docChgLst>
    <pc:chgData name="Daniel Blenkarn" userId="S::daniel.blenkarn@052gc.onmicrosoft.com::e5384461-d215-4b44-b113-0ad59289c2a2" providerId="AD" clId="Web-{FE2E2C7B-C71C-45CF-9122-914E2A90842D}"/>
    <pc:docChg chg="modSld">
      <pc:chgData name="Daniel Blenkarn" userId="S::daniel.blenkarn@052gc.onmicrosoft.com::e5384461-d215-4b44-b113-0ad59289c2a2" providerId="AD" clId="Web-{FE2E2C7B-C71C-45CF-9122-914E2A90842D}" dt="2020-04-07T13:56:51.015" v="141"/>
      <pc:docMkLst>
        <pc:docMk/>
      </pc:docMkLst>
      <pc:sldChg chg="modNotes">
        <pc:chgData name="Daniel Blenkarn" userId="S::daniel.blenkarn@052gc.onmicrosoft.com::e5384461-d215-4b44-b113-0ad59289c2a2" providerId="AD" clId="Web-{FE2E2C7B-C71C-45CF-9122-914E2A90842D}" dt="2020-04-07T13:53:37.224" v="46"/>
        <pc:sldMkLst>
          <pc:docMk/>
          <pc:sldMk cId="2179226575" sldId="269"/>
        </pc:sldMkLst>
      </pc:sldChg>
      <pc:sldChg chg="modNotes">
        <pc:chgData name="Daniel Blenkarn" userId="S::daniel.blenkarn@052gc.onmicrosoft.com::e5384461-d215-4b44-b113-0ad59289c2a2" providerId="AD" clId="Web-{FE2E2C7B-C71C-45CF-9122-914E2A90842D}" dt="2020-04-07T13:54:38.149" v="76"/>
        <pc:sldMkLst>
          <pc:docMk/>
          <pc:sldMk cId="235025381" sldId="271"/>
        </pc:sldMkLst>
      </pc:sldChg>
      <pc:sldChg chg="modNotes">
        <pc:chgData name="Daniel Blenkarn" userId="S::daniel.blenkarn@052gc.onmicrosoft.com::e5384461-d215-4b44-b113-0ad59289c2a2" providerId="AD" clId="Web-{FE2E2C7B-C71C-45CF-9122-914E2A90842D}" dt="2020-04-07T13:55:47.136" v="119"/>
        <pc:sldMkLst>
          <pc:docMk/>
          <pc:sldMk cId="2713710551" sldId="273"/>
        </pc:sldMkLst>
      </pc:sldChg>
      <pc:sldChg chg="modNotes">
        <pc:chgData name="Daniel Blenkarn" userId="S::daniel.blenkarn@052gc.onmicrosoft.com::e5384461-d215-4b44-b113-0ad59289c2a2" providerId="AD" clId="Web-{FE2E2C7B-C71C-45CF-9122-914E2A90842D}" dt="2020-04-07T13:56:51.015" v="141"/>
        <pc:sldMkLst>
          <pc:docMk/>
          <pc:sldMk cId="3070132508" sldId="274"/>
        </pc:sldMkLst>
      </pc:sldChg>
      <pc:sldChg chg="modNotes">
        <pc:chgData name="Daniel Blenkarn" userId="S::daniel.blenkarn@052gc.onmicrosoft.com::e5384461-d215-4b44-b113-0ad59289c2a2" providerId="AD" clId="Web-{FE2E2C7B-C71C-45CF-9122-914E2A90842D}" dt="2020-04-07T13:52:00.406" v="7"/>
        <pc:sldMkLst>
          <pc:docMk/>
          <pc:sldMk cId="2138355075" sldId="275"/>
        </pc:sldMkLst>
      </pc:sldChg>
    </pc:docChg>
  </pc:docChgLst>
  <pc:docChgLst>
    <pc:chgData name="Stephanie Taylor" userId="S::stephanie.taylor@052gc.onmicrosoft.com::85051aa4-4f80-4490-864d-9044cf428a20" providerId="AD" clId="Web-{A65A1657-0E2C-46B7-96E5-02BDC7A4B9F2}"/>
    <pc:docChg chg="modSld">
      <pc:chgData name="Stephanie Taylor" userId="S::stephanie.taylor@052gc.onmicrosoft.com::85051aa4-4f80-4490-864d-9044cf428a20" providerId="AD" clId="Web-{A65A1657-0E2C-46B7-96E5-02BDC7A4B9F2}" dt="2020-04-21T15:13:00.306" v="45"/>
      <pc:docMkLst>
        <pc:docMk/>
      </pc:docMkLst>
      <pc:sldChg chg="modNotes">
        <pc:chgData name="Stephanie Taylor" userId="S::stephanie.taylor@052gc.onmicrosoft.com::85051aa4-4f80-4490-864d-9044cf428a20" providerId="AD" clId="Web-{A65A1657-0E2C-46B7-96E5-02BDC7A4B9F2}" dt="2020-04-21T15:09:52.118" v="31"/>
        <pc:sldMkLst>
          <pc:docMk/>
          <pc:sldMk cId="2179226575" sldId="269"/>
        </pc:sldMkLst>
      </pc:sldChg>
      <pc:sldChg chg="modNotes">
        <pc:chgData name="Stephanie Taylor" userId="S::stephanie.taylor@052gc.onmicrosoft.com::85051aa4-4f80-4490-864d-9044cf428a20" providerId="AD" clId="Web-{A65A1657-0E2C-46B7-96E5-02BDC7A4B9F2}" dt="2020-04-21T15:11:04.680" v="34"/>
        <pc:sldMkLst>
          <pc:docMk/>
          <pc:sldMk cId="235025381" sldId="271"/>
        </pc:sldMkLst>
      </pc:sldChg>
      <pc:sldChg chg="modNotes">
        <pc:chgData name="Stephanie Taylor" userId="S::stephanie.taylor@052gc.onmicrosoft.com::85051aa4-4f80-4490-864d-9044cf428a20" providerId="AD" clId="Web-{A65A1657-0E2C-46B7-96E5-02BDC7A4B9F2}" dt="2020-04-21T15:12:39.228" v="43"/>
        <pc:sldMkLst>
          <pc:docMk/>
          <pc:sldMk cId="2713710551" sldId="273"/>
        </pc:sldMkLst>
      </pc:sldChg>
      <pc:sldChg chg="modNotes">
        <pc:chgData name="Stephanie Taylor" userId="S::stephanie.taylor@052gc.onmicrosoft.com::85051aa4-4f80-4490-864d-9044cf428a20" providerId="AD" clId="Web-{A65A1657-0E2C-46B7-96E5-02BDC7A4B9F2}" dt="2020-04-21T15:13:00.306" v="45"/>
        <pc:sldMkLst>
          <pc:docMk/>
          <pc:sldMk cId="3070132508" sldId="274"/>
        </pc:sldMkLst>
      </pc:sldChg>
      <pc:sldChg chg="modNotes">
        <pc:chgData name="Stephanie Taylor" userId="S::stephanie.taylor@052gc.onmicrosoft.com::85051aa4-4f80-4490-864d-9044cf428a20" providerId="AD" clId="Web-{A65A1657-0E2C-46B7-96E5-02BDC7A4B9F2}" dt="2020-04-21T14:58:18.616" v="18"/>
        <pc:sldMkLst>
          <pc:docMk/>
          <pc:sldMk cId="2138355075" sldId="275"/>
        </pc:sldMkLst>
      </pc:sldChg>
    </pc:docChg>
  </pc:docChgLst>
  <pc:docChgLst>
    <pc:chgData name="Christine Racicot" userId="S::christine.racicot@052gc.onmicrosoft.com::c5d865ce-0ebe-43f6-abd9-32cbeae29ffa" providerId="AD" clId="Web-{560B5A11-BED9-4A2A-9E00-9E61C6D00764}"/>
    <pc:docChg chg="modSld">
      <pc:chgData name="Christine Racicot" userId="S::christine.racicot@052gc.onmicrosoft.com::c5d865ce-0ebe-43f6-abd9-32cbeae29ffa" providerId="AD" clId="Web-{560B5A11-BED9-4A2A-9E00-9E61C6D00764}" dt="2020-04-07T15:25:28.775" v="7" actId="20577"/>
      <pc:docMkLst>
        <pc:docMk/>
      </pc:docMkLst>
      <pc:sldChg chg="modSp">
        <pc:chgData name="Christine Racicot" userId="S::christine.racicot@052gc.onmicrosoft.com::c5d865ce-0ebe-43f6-abd9-32cbeae29ffa" providerId="AD" clId="Web-{560B5A11-BED9-4A2A-9E00-9E61C6D00764}" dt="2020-04-07T15:25:28.775" v="6" actId="20577"/>
        <pc:sldMkLst>
          <pc:docMk/>
          <pc:sldMk cId="4282411546" sldId="259"/>
        </pc:sldMkLst>
        <pc:spChg chg="mod">
          <ac:chgData name="Christine Racicot" userId="S::christine.racicot@052gc.onmicrosoft.com::c5d865ce-0ebe-43f6-abd9-32cbeae29ffa" providerId="AD" clId="Web-{560B5A11-BED9-4A2A-9E00-9E61C6D00764}" dt="2020-04-07T15:25:28.775" v="6" actId="20577"/>
          <ac:spMkLst>
            <pc:docMk/>
            <pc:sldMk cId="4282411546" sldId="259"/>
            <ac:spMk id="19" creationId="{00000000-0000-0000-0000-000000000000}"/>
          </ac:spMkLst>
        </pc:spChg>
      </pc:sldChg>
    </pc:docChg>
  </pc:docChgLst>
  <pc:docChgLst>
    <pc:chgData name="Kim Mellor" userId="S::kim.mellor@052gc.onmicrosoft.com::35b58b08-79b1-4f06-84e8-8f60868646a9" providerId="AD" clId="Web-{67D3853A-36B6-446B-87E2-682FB3EA1AEF}"/>
    <pc:docChg chg="modSld">
      <pc:chgData name="Kim Mellor" userId="S::kim.mellor@052gc.onmicrosoft.com::35b58b08-79b1-4f06-84e8-8f60868646a9" providerId="AD" clId="Web-{67D3853A-36B6-446B-87E2-682FB3EA1AEF}" dt="2020-04-07T12:58:16.227" v="2523"/>
      <pc:docMkLst>
        <pc:docMk/>
      </pc:docMkLst>
      <pc:sldChg chg="modSp">
        <pc:chgData name="Kim Mellor" userId="S::kim.mellor@052gc.onmicrosoft.com::35b58b08-79b1-4f06-84e8-8f60868646a9" providerId="AD" clId="Web-{67D3853A-36B6-446B-87E2-682FB3EA1AEF}" dt="2020-04-07T11:44:38.331" v="0" actId="14100"/>
        <pc:sldMkLst>
          <pc:docMk/>
          <pc:sldMk cId="4282411546" sldId="259"/>
        </pc:sldMkLst>
        <pc:spChg chg="mod">
          <ac:chgData name="Kim Mellor" userId="S::kim.mellor@052gc.onmicrosoft.com::35b58b08-79b1-4f06-84e8-8f60868646a9" providerId="AD" clId="Web-{67D3853A-36B6-446B-87E2-682FB3EA1AEF}" dt="2020-04-07T11:44:38.331" v="0" actId="14100"/>
          <ac:spMkLst>
            <pc:docMk/>
            <pc:sldMk cId="4282411546" sldId="259"/>
            <ac:spMk id="16" creationId="{00000000-0000-0000-0000-000000000000}"/>
          </ac:spMkLst>
        </pc:spChg>
      </pc:sldChg>
      <pc:sldChg chg="addCm modNotes">
        <pc:chgData name="Kim Mellor" userId="S::kim.mellor@052gc.onmicrosoft.com::35b58b08-79b1-4f06-84e8-8f60868646a9" providerId="AD" clId="Web-{67D3853A-36B6-446B-87E2-682FB3EA1AEF}" dt="2020-04-07T12:58:16.227" v="2523"/>
        <pc:sldMkLst>
          <pc:docMk/>
          <pc:sldMk cId="2179226575" sldId="269"/>
        </pc:sldMkLst>
      </pc:sldChg>
      <pc:sldChg chg="modSp">
        <pc:chgData name="Kim Mellor" userId="S::kim.mellor@052gc.onmicrosoft.com::35b58b08-79b1-4f06-84e8-8f60868646a9" providerId="AD" clId="Web-{67D3853A-36B6-446B-87E2-682FB3EA1AEF}" dt="2020-04-07T12:17:26.778" v="1270" actId="20577"/>
        <pc:sldMkLst>
          <pc:docMk/>
          <pc:sldMk cId="101528459" sldId="270"/>
        </pc:sldMkLst>
        <pc:spChg chg="mod">
          <ac:chgData name="Kim Mellor" userId="S::kim.mellor@052gc.onmicrosoft.com::35b58b08-79b1-4f06-84e8-8f60868646a9" providerId="AD" clId="Web-{67D3853A-36B6-446B-87E2-682FB3EA1AEF}" dt="2020-04-07T12:17:26.778" v="1270" actId="20577"/>
          <ac:spMkLst>
            <pc:docMk/>
            <pc:sldMk cId="101528459" sldId="270"/>
            <ac:spMk id="10" creationId="{00000000-0000-0000-0000-000000000000}"/>
          </ac:spMkLst>
        </pc:spChg>
        <pc:spChg chg="mod">
          <ac:chgData name="Kim Mellor" userId="S::kim.mellor@052gc.onmicrosoft.com::35b58b08-79b1-4f06-84e8-8f60868646a9" providerId="AD" clId="Web-{67D3853A-36B6-446B-87E2-682FB3EA1AEF}" dt="2020-04-07T11:44:48.596" v="1" actId="14100"/>
          <ac:spMkLst>
            <pc:docMk/>
            <pc:sldMk cId="101528459" sldId="270"/>
            <ac:spMk id="16" creationId="{00000000-0000-0000-0000-000000000000}"/>
          </ac:spMkLst>
        </pc:spChg>
      </pc:sldChg>
      <pc:sldChg chg="modSp modNotes">
        <pc:chgData name="Kim Mellor" userId="S::kim.mellor@052gc.onmicrosoft.com::35b58b08-79b1-4f06-84e8-8f60868646a9" providerId="AD" clId="Web-{67D3853A-36B6-446B-87E2-682FB3EA1AEF}" dt="2020-04-07T12:26:55.391" v="1440"/>
        <pc:sldMkLst>
          <pc:docMk/>
          <pc:sldMk cId="235025381" sldId="271"/>
        </pc:sldMkLst>
        <pc:spChg chg="mod">
          <ac:chgData name="Kim Mellor" userId="S::kim.mellor@052gc.onmicrosoft.com::35b58b08-79b1-4f06-84e8-8f60868646a9" providerId="AD" clId="Web-{67D3853A-36B6-446B-87E2-682FB3EA1AEF}" dt="2020-04-07T11:45:03.284" v="3" actId="14100"/>
          <ac:spMkLst>
            <pc:docMk/>
            <pc:sldMk cId="235025381" sldId="271"/>
            <ac:spMk id="16" creationId="{00000000-0000-0000-0000-000000000000}"/>
          </ac:spMkLst>
        </pc:spChg>
      </pc:sldChg>
      <pc:sldChg chg="modSp modNotes">
        <pc:chgData name="Kim Mellor" userId="S::kim.mellor@052gc.onmicrosoft.com::35b58b08-79b1-4f06-84e8-8f60868646a9" providerId="AD" clId="Web-{67D3853A-36B6-446B-87E2-682FB3EA1AEF}" dt="2020-04-07T12:42:06.770" v="2244"/>
        <pc:sldMkLst>
          <pc:docMk/>
          <pc:sldMk cId="2713710551" sldId="273"/>
        </pc:sldMkLst>
        <pc:spChg chg="mod">
          <ac:chgData name="Kim Mellor" userId="S::kim.mellor@052gc.onmicrosoft.com::35b58b08-79b1-4f06-84e8-8f60868646a9" providerId="AD" clId="Web-{67D3853A-36B6-446B-87E2-682FB3EA1AEF}" dt="2020-04-07T11:44:55.190" v="2" actId="14100"/>
          <ac:spMkLst>
            <pc:docMk/>
            <pc:sldMk cId="2713710551" sldId="273"/>
            <ac:spMk id="16" creationId="{00000000-0000-0000-0000-000000000000}"/>
          </ac:spMkLst>
        </pc:spChg>
      </pc:sldChg>
      <pc:sldChg chg="modNotes">
        <pc:chgData name="Kim Mellor" userId="S::kim.mellor@052gc.onmicrosoft.com::35b58b08-79b1-4f06-84e8-8f60868646a9" providerId="AD" clId="Web-{67D3853A-36B6-446B-87E2-682FB3EA1AEF}" dt="2020-04-07T12:47:02.693" v="2503"/>
        <pc:sldMkLst>
          <pc:docMk/>
          <pc:sldMk cId="3070132508" sldId="274"/>
        </pc:sldMkLst>
      </pc:sldChg>
      <pc:sldChg chg="modSp addCm modNotes">
        <pc:chgData name="Kim Mellor" userId="S::kim.mellor@052gc.onmicrosoft.com::35b58b08-79b1-4f06-84e8-8f60868646a9" providerId="AD" clId="Web-{67D3853A-36B6-446B-87E2-682FB3EA1AEF}" dt="2020-04-07T12:56:47.289" v="2522"/>
        <pc:sldMkLst>
          <pc:docMk/>
          <pc:sldMk cId="2138355075" sldId="275"/>
        </pc:sldMkLst>
        <pc:graphicFrameChg chg="mod modGraphic">
          <ac:chgData name="Kim Mellor" userId="S::kim.mellor@052gc.onmicrosoft.com::35b58b08-79b1-4f06-84e8-8f60868646a9" providerId="AD" clId="Web-{67D3853A-36B6-446B-87E2-682FB3EA1AEF}" dt="2020-04-07T11:46:18.144" v="14"/>
          <ac:graphicFrameMkLst>
            <pc:docMk/>
            <pc:sldMk cId="2138355075" sldId="275"/>
            <ac:graphicFrameMk id="2" creationId="{00000000-0000-0000-0000-000000000000}"/>
          </ac:graphicFrameMkLst>
        </pc:graphicFrameChg>
        <pc:graphicFrameChg chg="mod modGraphic">
          <ac:chgData name="Kim Mellor" userId="S::kim.mellor@052gc.onmicrosoft.com::35b58b08-79b1-4f06-84e8-8f60868646a9" providerId="AD" clId="Web-{67D3853A-36B6-446B-87E2-682FB3EA1AEF}" dt="2020-04-07T11:45:53.925" v="8"/>
          <ac:graphicFrameMkLst>
            <pc:docMk/>
            <pc:sldMk cId="2138355075" sldId="275"/>
            <ac:graphicFrameMk id="5" creationId="{00000000-0000-0000-0000-000000000000}"/>
          </ac:graphicFrameMkLst>
        </pc:graphicFrameChg>
      </pc:sldChg>
    </pc:docChg>
  </pc:docChgLst>
  <pc:docChgLst>
    <pc:chgData name="Stephanie Taylor" userId="S::stephanie.taylor@052gc.onmicrosoft.com::85051aa4-4f80-4490-864d-9044cf428a20" providerId="AD" clId="Web-{80CC5909-45B5-4CD4-83C2-A4203B787F24}"/>
    <pc:docChg chg="modSld">
      <pc:chgData name="Stephanie Taylor" userId="S::stephanie.taylor@052gc.onmicrosoft.com::85051aa4-4f80-4490-864d-9044cf428a20" providerId="AD" clId="Web-{80CC5909-45B5-4CD4-83C2-A4203B787F24}" dt="2020-04-07T17:55:58.056" v="3" actId="20577"/>
      <pc:docMkLst>
        <pc:docMk/>
      </pc:docMkLst>
      <pc:sldChg chg="modSp">
        <pc:chgData name="Stephanie Taylor" userId="S::stephanie.taylor@052gc.onmicrosoft.com::85051aa4-4f80-4490-864d-9044cf428a20" providerId="AD" clId="Web-{80CC5909-45B5-4CD4-83C2-A4203B787F24}" dt="2020-04-07T17:55:58.056" v="2" actId="20577"/>
        <pc:sldMkLst>
          <pc:docMk/>
          <pc:sldMk cId="3340947433" sldId="267"/>
        </pc:sldMkLst>
        <pc:spChg chg="mod">
          <ac:chgData name="Stephanie Taylor" userId="S::stephanie.taylor@052gc.onmicrosoft.com::85051aa4-4f80-4490-864d-9044cf428a20" providerId="AD" clId="Web-{80CC5909-45B5-4CD4-83C2-A4203B787F24}" dt="2020-04-07T17:55:58.056" v="2" actId="20577"/>
          <ac:spMkLst>
            <pc:docMk/>
            <pc:sldMk cId="3340947433" sldId="267"/>
            <ac:spMk id="4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C3E71-953F-452A-9F0A-D0DED9DC47D7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674EB-C5BF-485C-987F-FEA85BB7C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94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674EB-C5BF-485C-987F-FEA85BB7C6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3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CA" b="0" dirty="0">
                <a:cs typeface="Calibri"/>
              </a:rPr>
              <a:t>Courriel </a:t>
            </a:r>
            <a:r>
              <a:rPr lang="en-CA" b="0" dirty="0" err="1">
                <a:cs typeface="Calibri"/>
              </a:rPr>
              <a:t>d'invitation</a:t>
            </a:r>
            <a:r>
              <a:rPr lang="en-CA" b="0" dirty="0">
                <a:cs typeface="Calibri"/>
              </a:rPr>
              <a:t> :</a:t>
            </a:r>
            <a:r>
              <a:rPr lang="en-CA" dirty="0">
                <a:cs typeface="Calibri"/>
              </a:rPr>
              <a:t> </a:t>
            </a:r>
            <a:endParaRPr lang="en-CA" b="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CA" b="0" dirty="0"/>
              <a:t>Nous vous invitons à utiliser le courriel </a:t>
            </a:r>
            <a:r>
              <a:rPr lang="fr-CA" dirty="0"/>
              <a:t>d’invitation </a:t>
            </a:r>
            <a:r>
              <a:rPr lang="fr-CA" b="0" dirty="0"/>
              <a:t>préparé qui explique bien </a:t>
            </a:r>
            <a:r>
              <a:rPr lang="fr-CA" dirty="0"/>
              <a:t>les motifs </a:t>
            </a:r>
            <a:r>
              <a:rPr lang="fr-CA" b="0" dirty="0"/>
              <a:t>de la </a:t>
            </a:r>
            <a:r>
              <a:rPr lang="fr-CA" dirty="0"/>
              <a:t>séance </a:t>
            </a:r>
            <a:r>
              <a:rPr lang="fr-CA" b="0" dirty="0"/>
              <a:t>Trouver des occasions</a:t>
            </a:r>
            <a:r>
              <a:rPr lang="fr-CA" b="0" baseline="0" dirty="0"/>
              <a:t> lors de </a:t>
            </a:r>
            <a:r>
              <a:rPr lang="fr-CA" b="0" dirty="0"/>
              <a:t>périodes</a:t>
            </a:r>
            <a:r>
              <a:rPr lang="fr-CA" b="0" baseline="0" dirty="0"/>
              <a:t> difficiles</a:t>
            </a:r>
            <a:r>
              <a:rPr lang="fr-CA" dirty="0"/>
              <a:t>.</a:t>
            </a:r>
            <a:endParaRPr lang="fr-CA" b="0" baseline="0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b="0" baseline="0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="0" dirty="0">
                <a:cs typeface="Calibri"/>
              </a:rPr>
              <a:t>Questions :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CA" b="0" dirty="0"/>
              <a:t>Vous connaissez vos employés, vous êtes donc la personne </a:t>
            </a:r>
            <a:r>
              <a:rPr lang="fr-CA" dirty="0"/>
              <a:t>la plus outillée </a:t>
            </a:r>
            <a:r>
              <a:rPr lang="fr-CA" b="0" dirty="0"/>
              <a:t>pour déterminer </a:t>
            </a:r>
            <a:r>
              <a:rPr lang="fr-CA" dirty="0"/>
              <a:t>s’il </a:t>
            </a:r>
            <a:r>
              <a:rPr lang="fr-CA" b="0" dirty="0"/>
              <a:t>est préférable de distribuer</a:t>
            </a:r>
            <a:r>
              <a:rPr lang="fr-CA" dirty="0"/>
              <a:t> </a:t>
            </a:r>
            <a:r>
              <a:rPr lang="fr-CA" b="0" dirty="0"/>
              <a:t>les questions </a:t>
            </a:r>
            <a:r>
              <a:rPr lang="fr-CA" dirty="0"/>
              <a:t>à l’avance </a:t>
            </a:r>
            <a:r>
              <a:rPr lang="fr-CA" b="0" dirty="0"/>
              <a:t>ou </a:t>
            </a:r>
            <a:r>
              <a:rPr lang="fr-CA" dirty="0"/>
              <a:t>non</a:t>
            </a:r>
            <a:r>
              <a:rPr lang="fr-CA" b="0" dirty="0"/>
              <a:t>.</a:t>
            </a:r>
            <a:r>
              <a:rPr lang="en-CA" b="0" dirty="0">
                <a:cs typeface="Calibri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b="0" dirty="0">
              <a:cs typeface="Calibri"/>
            </a:endParaRPr>
          </a:p>
          <a:p>
            <a:r>
              <a:rPr lang="en-CA" b="0" dirty="0">
                <a:cs typeface="Calibri"/>
              </a:rPr>
              <a:t>Durée :</a:t>
            </a:r>
            <a:r>
              <a:rPr lang="en-CA" dirty="0">
                <a:cs typeface="Calibri"/>
              </a:rPr>
              <a:t> </a:t>
            </a:r>
            <a:endParaRPr lang="en-CA" b="0" dirty="0"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 </a:t>
            </a:r>
            <a:r>
              <a:rPr lang="fr-CA" b="0" dirty="0"/>
              <a:t>Plus le groupe est grand, plus </a:t>
            </a:r>
            <a:r>
              <a:rPr lang="fr-CA" dirty="0"/>
              <a:t>il sera long de </a:t>
            </a:r>
            <a:r>
              <a:rPr lang="fr-CA" b="0" dirty="0"/>
              <a:t>parcourir les </a:t>
            </a:r>
            <a:r>
              <a:rPr lang="fr-CA" dirty="0"/>
              <a:t>4 </a:t>
            </a:r>
            <a:r>
              <a:rPr lang="fr-CA" b="0" dirty="0"/>
              <a:t>étapes du GROW.</a:t>
            </a:r>
            <a:r>
              <a:rPr lang="fr-CA" dirty="0"/>
              <a:t> </a:t>
            </a:r>
            <a:endParaRPr lang="fr-CA" dirty="0"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 </a:t>
            </a:r>
            <a:r>
              <a:rPr lang="fr-CA" b="0" dirty="0"/>
              <a:t>Il</a:t>
            </a:r>
            <a:r>
              <a:rPr lang="fr-CA" dirty="0"/>
              <a:t> </a:t>
            </a:r>
            <a:r>
              <a:rPr lang="fr-CA" b="0" dirty="0"/>
              <a:t>est</a:t>
            </a:r>
            <a:r>
              <a:rPr lang="fr-CA" dirty="0"/>
              <a:t> </a:t>
            </a:r>
            <a:r>
              <a:rPr lang="fr-CA" b="0" dirty="0"/>
              <a:t>essentiel de </a:t>
            </a:r>
            <a:r>
              <a:rPr lang="fr-CA" dirty="0"/>
              <a:t>prendre </a:t>
            </a:r>
            <a:r>
              <a:rPr lang="fr-CA" b="0" dirty="0"/>
              <a:t>au moins 10</a:t>
            </a:r>
            <a:r>
              <a:rPr lang="fr-CA" dirty="0"/>
              <a:t> </a:t>
            </a:r>
            <a:r>
              <a:rPr lang="fr-CA" b="0" dirty="0"/>
              <a:t>minutes à la fin </a:t>
            </a:r>
            <a:r>
              <a:rPr lang="fr-CA" dirty="0"/>
              <a:t>de la séance </a:t>
            </a:r>
            <a:r>
              <a:rPr lang="fr-CA" b="0" dirty="0"/>
              <a:t>pour permettre aux participants de </a:t>
            </a:r>
            <a:r>
              <a:rPr lang="fr-CA" dirty="0"/>
              <a:t>s’exprimer </a:t>
            </a:r>
            <a:r>
              <a:rPr lang="fr-CA" b="0" dirty="0"/>
              <a:t>sur les actions </a:t>
            </a:r>
            <a:r>
              <a:rPr lang="fr-CA" dirty="0"/>
              <a:t>qu’ils s’engagent </a:t>
            </a:r>
            <a:r>
              <a:rPr lang="fr-CA" b="0" dirty="0"/>
              <a:t>à</a:t>
            </a:r>
            <a:r>
              <a:rPr lang="fr-CA" b="0" baseline="0" dirty="0"/>
              <a:t> prendre</a:t>
            </a:r>
            <a:r>
              <a:rPr lang="fr-CA" dirty="0"/>
              <a:t>, à essayer ou à modifier</a:t>
            </a:r>
            <a:r>
              <a:rPr lang="fr-CA" b="0" baseline="0" dirty="0"/>
              <a:t>.</a:t>
            </a:r>
            <a:r>
              <a:rPr lang="en-CA" dirty="0"/>
              <a:t> </a:t>
            </a:r>
            <a:endParaRPr lang="en-US" dirty="0">
              <a:cs typeface="+mn-lt"/>
            </a:endParaRPr>
          </a:p>
          <a:p>
            <a:endParaRPr lang="en-CA" b="0" dirty="0">
              <a:cs typeface="Calibri"/>
            </a:endParaRPr>
          </a:p>
          <a:p>
            <a:r>
              <a:rPr lang="en-CA" b="0" dirty="0" err="1"/>
              <a:t>L'empathie</a:t>
            </a:r>
            <a:r>
              <a:rPr lang="en-CA" b="0" dirty="0"/>
              <a:t>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L’empathie</a:t>
            </a:r>
            <a:r>
              <a:rPr lang="fr-CA" dirty="0"/>
              <a:t> </a:t>
            </a:r>
            <a:r>
              <a:rPr lang="fr-CA" b="0" dirty="0"/>
              <a:t>est</a:t>
            </a:r>
            <a:r>
              <a:rPr lang="fr-CA" dirty="0"/>
              <a:t> </a:t>
            </a:r>
            <a:r>
              <a:rPr lang="fr-CA" b="0" dirty="0"/>
              <a:t>essentielle</a:t>
            </a:r>
            <a:r>
              <a:rPr lang="fr-CA" dirty="0"/>
              <a:t> </a:t>
            </a:r>
            <a:r>
              <a:rPr lang="fr-CA" b="0" dirty="0"/>
              <a:t>tout au long de la conversation</a:t>
            </a:r>
            <a:r>
              <a:rPr lang="fr-CA" dirty="0"/>
              <a:t>,</a:t>
            </a:r>
            <a:r>
              <a:rPr lang="fr-CA" b="0" dirty="0"/>
              <a:t> car</a:t>
            </a:r>
            <a:r>
              <a:rPr lang="fr-CA" dirty="0"/>
              <a:t> </a:t>
            </a:r>
            <a:r>
              <a:rPr lang="fr-CA" b="0" dirty="0"/>
              <a:t>chaque</a:t>
            </a:r>
            <a:r>
              <a:rPr lang="fr-CA" dirty="0"/>
              <a:t> </a:t>
            </a:r>
            <a:r>
              <a:rPr lang="fr-CA" b="0" dirty="0"/>
              <a:t>employé</a:t>
            </a:r>
            <a:r>
              <a:rPr lang="fr-CA" dirty="0"/>
              <a:t> </a:t>
            </a:r>
            <a:r>
              <a:rPr lang="fr-CA" b="0" dirty="0"/>
              <a:t>vit la situation de</a:t>
            </a:r>
            <a:r>
              <a:rPr lang="fr-CA" dirty="0"/>
              <a:t> </a:t>
            </a:r>
            <a:r>
              <a:rPr lang="fr-CA" b="0" dirty="0"/>
              <a:t>façon</a:t>
            </a:r>
            <a:r>
              <a:rPr lang="fr-CA" dirty="0"/>
              <a:t> </a:t>
            </a:r>
            <a:r>
              <a:rPr lang="fr-CA" b="0" dirty="0"/>
              <a:t>individuelle</a:t>
            </a:r>
            <a:r>
              <a:rPr lang="fr-CA" dirty="0"/>
              <a:t> </a:t>
            </a:r>
            <a:r>
              <a:rPr lang="fr-CA" b="0" dirty="0"/>
              <a:t>et</a:t>
            </a:r>
            <a:r>
              <a:rPr lang="fr-CA" dirty="0"/>
              <a:t> </a:t>
            </a:r>
            <a:r>
              <a:rPr lang="fr-CA" b="0" dirty="0"/>
              <a:t>distincte.</a:t>
            </a:r>
            <a:r>
              <a:rPr lang="fr-CA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Certains</a:t>
            </a:r>
            <a:r>
              <a:rPr lang="fr-CA" dirty="0"/>
              <a:t> </a:t>
            </a:r>
            <a:r>
              <a:rPr lang="fr-CA" b="0" dirty="0"/>
              <a:t>employés</a:t>
            </a:r>
            <a:r>
              <a:rPr lang="fr-CA" dirty="0"/>
              <a:t> exploreront facilement </a:t>
            </a:r>
            <a:r>
              <a:rPr lang="fr-CA" b="0" dirty="0"/>
              <a:t>les</a:t>
            </a:r>
            <a:r>
              <a:rPr lang="fr-CA" dirty="0"/>
              <a:t> occasions, tandis que d’autres n’y arriveront </a:t>
            </a:r>
            <a:r>
              <a:rPr lang="fr-CA" b="0" dirty="0"/>
              <a:t>pas.</a:t>
            </a:r>
            <a:r>
              <a:rPr lang="en-CA" dirty="0"/>
              <a:t> </a:t>
            </a:r>
          </a:p>
          <a:p>
            <a:endParaRPr lang="en-CA" dirty="0"/>
          </a:p>
          <a:p>
            <a:endParaRPr lang="en-CA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C1CF6-B9E7-49CC-8CD6-CD50DC5465C8}" type="slidenum">
              <a:rPr kumimoji="0" lang="en-CA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099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Le</a:t>
            </a:r>
            <a:r>
              <a:rPr lang="fr-CA" dirty="0"/>
              <a:t> </a:t>
            </a:r>
            <a:r>
              <a:rPr lang="fr-CA" b="0" dirty="0"/>
              <a:t>modèle</a:t>
            </a:r>
            <a:r>
              <a:rPr lang="fr-CA" dirty="0"/>
              <a:t> </a:t>
            </a:r>
            <a:r>
              <a:rPr lang="fr-CA" b="0" dirty="0"/>
              <a:t>GROW est</a:t>
            </a:r>
            <a:r>
              <a:rPr lang="fr-CA" dirty="0"/>
              <a:t> </a:t>
            </a:r>
            <a:r>
              <a:rPr lang="fr-CA" b="0" dirty="0"/>
              <a:t>habituellement</a:t>
            </a:r>
            <a:r>
              <a:rPr lang="fr-CA" dirty="0"/>
              <a:t> </a:t>
            </a:r>
            <a:r>
              <a:rPr lang="fr-CA" b="0" dirty="0"/>
              <a:t>utilisé</a:t>
            </a:r>
            <a:r>
              <a:rPr lang="fr-CA" dirty="0"/>
              <a:t> </a:t>
            </a:r>
            <a:r>
              <a:rPr lang="fr-CA" b="0" dirty="0"/>
              <a:t>dans</a:t>
            </a:r>
            <a:r>
              <a:rPr lang="fr-CA" dirty="0"/>
              <a:t> </a:t>
            </a:r>
            <a:r>
              <a:rPr lang="fr-CA" b="0" dirty="0"/>
              <a:t>une</a:t>
            </a:r>
            <a:r>
              <a:rPr lang="fr-CA" dirty="0"/>
              <a:t> </a:t>
            </a:r>
            <a:r>
              <a:rPr lang="fr-CA" b="0" dirty="0"/>
              <a:t>conversation de coaching</a:t>
            </a:r>
            <a:r>
              <a:rPr lang="fr-CA" dirty="0"/>
              <a:t> individuelle</a:t>
            </a:r>
            <a:r>
              <a:rPr lang="fr-CA" b="0" dirty="0"/>
              <a:t>.</a:t>
            </a:r>
            <a:r>
              <a:rPr lang="fr-CA" dirty="0"/>
              <a:t> 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Pour</a:t>
            </a:r>
            <a:r>
              <a:rPr lang="fr-CA" dirty="0"/>
              <a:t> </a:t>
            </a:r>
            <a:r>
              <a:rPr lang="fr-CA" b="0" dirty="0"/>
              <a:t>cette</a:t>
            </a:r>
            <a:r>
              <a:rPr lang="fr-CA" dirty="0"/>
              <a:t> </a:t>
            </a:r>
            <a:r>
              <a:rPr lang="fr-CA" b="0" dirty="0"/>
              <a:t>conversation de</a:t>
            </a:r>
            <a:r>
              <a:rPr lang="fr-CA" dirty="0"/>
              <a:t> </a:t>
            </a:r>
            <a:r>
              <a:rPr lang="fr-CA" b="0" dirty="0"/>
              <a:t>groupe, le</a:t>
            </a:r>
            <a:r>
              <a:rPr lang="fr-CA" dirty="0"/>
              <a:t> </a:t>
            </a:r>
            <a:r>
              <a:rPr lang="fr-CA" b="0" dirty="0"/>
              <a:t>modèle</a:t>
            </a:r>
            <a:r>
              <a:rPr lang="fr-CA" dirty="0"/>
              <a:t> GROW </a:t>
            </a:r>
            <a:r>
              <a:rPr lang="fr-CA" b="0" dirty="0"/>
              <a:t>a</a:t>
            </a:r>
            <a:r>
              <a:rPr lang="fr-CA" dirty="0"/>
              <a:t> </a:t>
            </a:r>
            <a:r>
              <a:rPr lang="fr-CA" b="0" dirty="0"/>
              <a:t>été</a:t>
            </a:r>
            <a:r>
              <a:rPr lang="fr-CA" dirty="0"/>
              <a:t> </a:t>
            </a:r>
            <a:r>
              <a:rPr lang="fr-CA" b="0" dirty="0"/>
              <a:t>légèrement</a:t>
            </a:r>
            <a:r>
              <a:rPr lang="fr-CA" dirty="0"/>
              <a:t> </a:t>
            </a:r>
            <a:r>
              <a:rPr lang="fr-CA" b="0" dirty="0"/>
              <a:t>adapté</a:t>
            </a:r>
            <a:r>
              <a:rPr lang="fr-CA" dirty="0"/>
              <a:t> </a:t>
            </a:r>
            <a:r>
              <a:rPr lang="fr-CA" b="0" dirty="0"/>
              <a:t>pour</a:t>
            </a:r>
            <a:r>
              <a:rPr lang="fr-CA" dirty="0"/>
              <a:t> </a:t>
            </a:r>
            <a:r>
              <a:rPr lang="fr-CA" b="0" dirty="0"/>
              <a:t>permettre</a:t>
            </a:r>
            <a:r>
              <a:rPr lang="fr-CA" dirty="0"/>
              <a:t> </a:t>
            </a:r>
            <a:r>
              <a:rPr lang="fr-CA" b="0" dirty="0"/>
              <a:t>une</a:t>
            </a:r>
            <a:r>
              <a:rPr lang="fr-CA" dirty="0"/>
              <a:t> </a:t>
            </a:r>
            <a:r>
              <a:rPr lang="fr-CA" b="0" dirty="0"/>
              <a:t>conversation de</a:t>
            </a:r>
            <a:r>
              <a:rPr lang="fr-CA" dirty="0"/>
              <a:t> </a:t>
            </a:r>
            <a:r>
              <a:rPr lang="fr-CA" b="0" dirty="0"/>
              <a:t>groupe</a:t>
            </a:r>
            <a:r>
              <a:rPr lang="fr-CA" dirty="0"/>
              <a:t> </a:t>
            </a:r>
            <a:r>
              <a:rPr lang="fr-CA" b="0" dirty="0"/>
              <a:t>sur un</a:t>
            </a:r>
            <a:r>
              <a:rPr lang="fr-CA" dirty="0"/>
              <a:t> </a:t>
            </a:r>
            <a:r>
              <a:rPr lang="fr-CA" b="0" dirty="0"/>
              <a:t>même</a:t>
            </a:r>
            <a:r>
              <a:rPr lang="fr-CA" dirty="0"/>
              <a:t> </a:t>
            </a:r>
            <a:r>
              <a:rPr lang="fr-CA" b="0" dirty="0"/>
              <a:t>sujet.</a:t>
            </a:r>
            <a:r>
              <a:rPr lang="en-US" dirty="0"/>
              <a:t> </a:t>
            </a:r>
            <a:endParaRPr lang="en-US"/>
          </a:p>
          <a:p>
            <a:endParaRPr lang="en-US" b="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dirty="0"/>
              <a:t>Pour cette conversation, nous définissons les étapes du GROW comme suit :</a:t>
            </a:r>
            <a:endParaRPr lang="en-US" b="0" dirty="0">
              <a:cs typeface="Calibri"/>
            </a:endParaRPr>
          </a:p>
          <a:p>
            <a:r>
              <a:rPr lang="fr-CA" dirty="0"/>
              <a:t>G-Goals </a:t>
            </a:r>
            <a:r>
              <a:rPr lang="fr-CA" b="0" dirty="0"/>
              <a:t>(</a:t>
            </a:r>
            <a:r>
              <a:rPr lang="fr-CA" dirty="0"/>
              <a:t>Buts</a:t>
            </a:r>
            <a:r>
              <a:rPr lang="fr-CA" b="0" dirty="0"/>
              <a:t>)</a:t>
            </a:r>
            <a:r>
              <a:rPr lang="fr-CA" dirty="0"/>
              <a:t> </a:t>
            </a:r>
            <a:r>
              <a:rPr lang="fr-CA" b="0" dirty="0"/>
              <a:t>: Quels sont les objectifs de la conversation</a:t>
            </a:r>
            <a:r>
              <a:rPr lang="fr-CA" dirty="0"/>
              <a:t> ou de la </a:t>
            </a:r>
            <a:r>
              <a:rPr lang="fr-CA" b="0" dirty="0"/>
              <a:t>réunion</a:t>
            </a:r>
            <a:r>
              <a:rPr lang="fr-CA" dirty="0"/>
              <a:t>?</a:t>
            </a:r>
            <a:r>
              <a:rPr lang="en-US" dirty="0"/>
              <a:t> </a:t>
            </a:r>
          </a:p>
          <a:p>
            <a:r>
              <a:rPr lang="fr-CA" dirty="0"/>
              <a:t>R-Reality </a:t>
            </a:r>
            <a:r>
              <a:rPr lang="fr-CA" b="0" dirty="0"/>
              <a:t>(</a:t>
            </a:r>
            <a:r>
              <a:rPr lang="fr-CA" dirty="0"/>
              <a:t>Réalité</a:t>
            </a:r>
            <a:r>
              <a:rPr lang="fr-CA" b="0" dirty="0"/>
              <a:t>)</a:t>
            </a:r>
            <a:r>
              <a:rPr lang="fr-CA" dirty="0"/>
              <a:t> </a:t>
            </a:r>
            <a:r>
              <a:rPr lang="fr-CA" b="0" dirty="0"/>
              <a:t>: Quelle est la situation actuelle </a:t>
            </a:r>
            <a:r>
              <a:rPr lang="fr-CA" dirty="0"/>
              <a:t>vécue par </a:t>
            </a:r>
            <a:r>
              <a:rPr lang="fr-CA" b="0" dirty="0"/>
              <a:t>chaque employé</a:t>
            </a:r>
            <a:r>
              <a:rPr lang="fr-CA" dirty="0"/>
              <a:t>?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fr-CA" dirty="0"/>
              <a:t>O-Options </a:t>
            </a:r>
            <a:r>
              <a:rPr lang="fr-CA" b="0" dirty="0"/>
              <a:t>(</a:t>
            </a:r>
            <a:r>
              <a:rPr lang="fr-CA" dirty="0"/>
              <a:t>Options</a:t>
            </a:r>
            <a:r>
              <a:rPr lang="fr-CA" b="0" dirty="0"/>
              <a:t>)</a:t>
            </a:r>
            <a:r>
              <a:rPr lang="fr-CA" dirty="0"/>
              <a:t> </a:t>
            </a:r>
            <a:r>
              <a:rPr lang="fr-CA" b="0" dirty="0"/>
              <a:t>: Quelles sont les options disponibles pour les employés?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fr-CA" dirty="0"/>
              <a:t>W-Will </a:t>
            </a:r>
            <a:r>
              <a:rPr lang="fr-CA" b="0" dirty="0"/>
              <a:t>(</a:t>
            </a:r>
            <a:r>
              <a:rPr lang="fr-CA" dirty="0"/>
              <a:t>Prochaines étapes) : </a:t>
            </a:r>
            <a:r>
              <a:rPr lang="fr-CA" b="0" dirty="0"/>
              <a:t>Quelles sont les prochaines étapes que chaque employé veut </a:t>
            </a:r>
            <a:r>
              <a:rPr lang="fr" b="0" dirty="0"/>
              <a:t>faire</a:t>
            </a:r>
            <a:r>
              <a:rPr lang="fr" dirty="0"/>
              <a:t>, </a:t>
            </a:r>
            <a:r>
              <a:rPr lang="fr" b="0" dirty="0"/>
              <a:t>essayer</a:t>
            </a:r>
            <a:r>
              <a:rPr lang="fr" dirty="0"/>
              <a:t> ou </a:t>
            </a:r>
            <a:r>
              <a:rPr lang="fr" b="0" dirty="0"/>
              <a:t>changer </a:t>
            </a:r>
            <a:r>
              <a:rPr lang="fr" dirty="0"/>
              <a:t>afin d’aller </a:t>
            </a:r>
            <a:r>
              <a:rPr lang="fr" b="0" dirty="0"/>
              <a:t>dans la bonne direction</a:t>
            </a:r>
            <a:r>
              <a:rPr lang="fr-CA" b="0" dirty="0"/>
              <a:t>.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C1CF6-B9E7-49CC-8CD6-CD50DC5465C8}" type="slidenum">
              <a:rPr kumimoji="0" lang="en-CA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04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C1CF6-B9E7-49CC-8CD6-CD50DC5465C8}" type="slidenum">
              <a:rPr kumimoji="0" lang="en-CA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679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C1CF6-B9E7-49CC-8CD6-CD50DC5465C8}" type="slidenum">
              <a:rPr kumimoji="0" lang="en-CA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171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Cette section est importante pour aider les participants à adopter une mentalité de croissance (</a:t>
            </a:r>
            <a:r>
              <a:rPr lang="fr-CA" b="0" i="1" dirty="0" err="1"/>
              <a:t>Growth</a:t>
            </a:r>
            <a:r>
              <a:rPr lang="fr-CA" b="0" i="1" dirty="0"/>
              <a:t> </a:t>
            </a:r>
            <a:r>
              <a:rPr lang="fr-CA" b="0" i="1" dirty="0" err="1"/>
              <a:t>Mindset</a:t>
            </a:r>
            <a:r>
              <a:rPr lang="fr-CA" b="0" dirty="0"/>
              <a:t>) en explorant les possibilités à leur disposition. 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Le processus suggéré </a:t>
            </a:r>
            <a:r>
              <a:rPr lang="fr-CA" dirty="0"/>
              <a:t>permet aux </a:t>
            </a:r>
            <a:r>
              <a:rPr lang="fr-CA" b="0" dirty="0"/>
              <a:t>individus </a:t>
            </a:r>
            <a:r>
              <a:rPr lang="fr-CA" dirty="0"/>
              <a:t>d’explorer </a:t>
            </a:r>
            <a:r>
              <a:rPr lang="fr-CA" b="0" dirty="0"/>
              <a:t>des </a:t>
            </a:r>
            <a:r>
              <a:rPr lang="fr-CA" dirty="0"/>
              <a:t>voies </a:t>
            </a:r>
            <a:r>
              <a:rPr lang="fr-CA" b="0" dirty="0"/>
              <a:t>non </a:t>
            </a:r>
            <a:r>
              <a:rPr lang="fr-CA" dirty="0"/>
              <a:t>empruntées jusqu’à </a:t>
            </a:r>
            <a:r>
              <a:rPr lang="fr-CA" b="0" dirty="0"/>
              <a:t>maintenant.</a:t>
            </a:r>
            <a:r>
              <a:rPr lang="en-CA" dirty="0"/>
              <a:t> 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C1CF6-B9E7-49CC-8CD6-CD50DC5465C8}" type="slidenum">
              <a:rPr kumimoji="0" lang="en-CA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CA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042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Pour cette dernière étape, il faut se rappeler que chaque pas dans la bonne direction (petit et grand) doit être</a:t>
            </a:r>
            <a:r>
              <a:rPr lang="fr-CA" dirty="0"/>
              <a:t> perçu </a:t>
            </a:r>
            <a:r>
              <a:rPr lang="fr-CA" b="0" dirty="0"/>
              <a:t>comme un signe de progrès.</a:t>
            </a:r>
            <a:r>
              <a:rPr lang="fr-CA" dirty="0"/>
              <a:t> 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CA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En période </a:t>
            </a:r>
            <a:r>
              <a:rPr lang="fr-CA" dirty="0"/>
              <a:t>mouvementée</a:t>
            </a:r>
            <a:r>
              <a:rPr lang="fr-CA" b="0" dirty="0"/>
              <a:t>, </a:t>
            </a:r>
            <a:r>
              <a:rPr lang="fr-CA" dirty="0"/>
              <a:t>la capacité </a:t>
            </a:r>
            <a:r>
              <a:rPr lang="fr-CA" b="0" dirty="0"/>
              <a:t>de </a:t>
            </a:r>
            <a:r>
              <a:rPr lang="fr-CA" dirty="0"/>
              <a:t>perfectionnement </a:t>
            </a:r>
            <a:r>
              <a:rPr lang="fr-CA" b="0" dirty="0"/>
              <a:t>des individus </a:t>
            </a:r>
            <a:r>
              <a:rPr lang="fr-CA" dirty="0"/>
              <a:t>variera; il incombe aux </a:t>
            </a:r>
            <a:r>
              <a:rPr lang="fr-CA" b="0" dirty="0"/>
              <a:t>superviseurs</a:t>
            </a:r>
            <a:r>
              <a:rPr lang="fr-CA" dirty="0"/>
              <a:t> </a:t>
            </a:r>
            <a:r>
              <a:rPr lang="fr-CA" b="0" dirty="0"/>
              <a:t>de </a:t>
            </a:r>
            <a:r>
              <a:rPr lang="fr-CA" dirty="0"/>
              <a:t>guider </a:t>
            </a:r>
            <a:r>
              <a:rPr lang="fr-CA" b="0" dirty="0"/>
              <a:t>les employés</a:t>
            </a:r>
            <a:r>
              <a:rPr lang="fr-CA" dirty="0"/>
              <a:t> à leur rythme </a:t>
            </a:r>
            <a:r>
              <a:rPr lang="fr-CA" b="0" dirty="0"/>
              <a:t>et de les aider à cheminer </a:t>
            </a:r>
            <a:r>
              <a:rPr lang="fr-CA" dirty="0"/>
              <a:t>parmi </a:t>
            </a:r>
            <a:r>
              <a:rPr lang="fr-CA" b="0" dirty="0"/>
              <a:t>les étapes de la transition.</a:t>
            </a:r>
            <a:r>
              <a:rPr lang="fr-CA" dirty="0"/>
              <a:t> </a:t>
            </a: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CA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La transition se vit </a:t>
            </a:r>
            <a:r>
              <a:rPr lang="fr-CA" dirty="0"/>
              <a:t>différemment, </a:t>
            </a:r>
            <a:r>
              <a:rPr lang="fr-CA" b="0" dirty="0"/>
              <a:t>mais les étapes parcourues sont</a:t>
            </a:r>
            <a:r>
              <a:rPr lang="fr-CA" dirty="0"/>
              <a:t> </a:t>
            </a:r>
            <a:r>
              <a:rPr lang="fr-CA" b="0" dirty="0"/>
              <a:t>assez similaires (</a:t>
            </a:r>
            <a:r>
              <a:rPr lang="fr-CA" dirty="0"/>
              <a:t>modèle du changement de </a:t>
            </a:r>
            <a:r>
              <a:rPr lang="fr-CA" b="0" dirty="0"/>
              <a:t>Scott </a:t>
            </a:r>
            <a:r>
              <a:rPr lang="fr-CA" dirty="0"/>
              <a:t>et Jaffe) :</a:t>
            </a:r>
            <a:r>
              <a:rPr lang="en-CA" dirty="0"/>
              <a:t> </a:t>
            </a:r>
            <a:endParaRPr lang="en-US">
              <a:cs typeface="Calibri"/>
            </a:endParaRPr>
          </a:p>
          <a:p>
            <a:pPr lvl="1"/>
            <a:r>
              <a:rPr lang="en-CA" b="0" dirty="0">
                <a:cs typeface="Calibri"/>
              </a:rPr>
              <a:t>1. </a:t>
            </a:r>
            <a:r>
              <a:rPr lang="en-CA" b="0" dirty="0" err="1">
                <a:cs typeface="Calibri"/>
              </a:rPr>
              <a:t>Déni</a:t>
            </a:r>
            <a:endParaRPr lang="en-CA" b="0" dirty="0">
              <a:cs typeface="Calibri"/>
            </a:endParaRPr>
          </a:p>
          <a:p>
            <a:pPr lvl="1"/>
            <a:r>
              <a:rPr lang="en-CA" b="0" dirty="0">
                <a:cs typeface="Calibri"/>
              </a:rPr>
              <a:t>2. Résistance</a:t>
            </a:r>
          </a:p>
          <a:p>
            <a:pPr lvl="1"/>
            <a:r>
              <a:rPr lang="en-CA" b="0" dirty="0">
                <a:cs typeface="Calibri"/>
              </a:rPr>
              <a:t>3. Exploration</a:t>
            </a:r>
          </a:p>
          <a:p>
            <a:pPr lvl="1"/>
            <a:r>
              <a:rPr lang="en-CA" b="0" dirty="0">
                <a:cs typeface="Calibri"/>
              </a:rPr>
              <a:t>4. Engagement</a:t>
            </a:r>
          </a:p>
          <a:p>
            <a:endParaRPr lang="en-CA" b="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="0" dirty="0"/>
              <a:t>Terminer la conversation en remerciant les employés de </a:t>
            </a:r>
            <a:r>
              <a:rPr lang="fr-CA" dirty="0"/>
              <a:t>leur participation </a:t>
            </a:r>
            <a:r>
              <a:rPr lang="fr-CA" b="0" dirty="0"/>
              <a:t>lors de cette conversation et réitérer que vous êtes disponible pour les soutenir ou pour poursuivre</a:t>
            </a:r>
            <a:r>
              <a:rPr lang="fr-CA" dirty="0"/>
              <a:t> </a:t>
            </a:r>
            <a:r>
              <a:rPr lang="fr-CA" b="0" dirty="0"/>
              <a:t>la conversation </a:t>
            </a:r>
            <a:r>
              <a:rPr lang="fr-CA" dirty="0"/>
              <a:t>individuellement</a:t>
            </a:r>
            <a:r>
              <a:rPr lang="fr-CA" b="0" dirty="0"/>
              <a:t>.</a:t>
            </a:r>
            <a:r>
              <a:rPr lang="en-CA" dirty="0"/>
              <a:t> </a:t>
            </a:r>
            <a:r>
              <a:rPr lang="en-CA" b="0" dirty="0">
                <a:cs typeface="Calibri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C1CF6-B9E7-49CC-8CD6-CD50DC5465C8}" type="slidenum">
              <a:rPr kumimoji="0" lang="en-CA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7965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Nous avons créé cet </a:t>
            </a:r>
            <a:r>
              <a:rPr lang="fr-CA" b="0" dirty="0"/>
              <a:t>outil</a:t>
            </a:r>
            <a:r>
              <a:rPr lang="fr-CA" dirty="0"/>
              <a:t> </a:t>
            </a:r>
            <a:r>
              <a:rPr lang="fr-CA" b="0" dirty="0"/>
              <a:t>pour soutenir les dirigeants dans le contexte de la </a:t>
            </a:r>
            <a:r>
              <a:rPr lang="fr-CA" dirty="0"/>
              <a:t>COVID-19</a:t>
            </a:r>
            <a:r>
              <a:rPr lang="fr-CA" b="0" dirty="0"/>
              <a:t>. Puisque cet outil</a:t>
            </a:r>
            <a:r>
              <a:rPr lang="fr-CA" dirty="0"/>
              <a:t> </a:t>
            </a:r>
            <a:r>
              <a:rPr lang="fr-CA" b="0" dirty="0"/>
              <a:t>vient </a:t>
            </a:r>
            <a:r>
              <a:rPr lang="fr-CA" dirty="0"/>
              <a:t>d’être </a:t>
            </a:r>
            <a:r>
              <a:rPr lang="fr-CA" b="0" dirty="0"/>
              <a:t>lancé, nous serions très </a:t>
            </a:r>
            <a:r>
              <a:rPr lang="fr-CA" dirty="0"/>
              <a:t>reconnaissants </a:t>
            </a:r>
            <a:r>
              <a:rPr lang="fr-CA" b="0" dirty="0"/>
              <a:t>si vous nous fournissiez de la rétroaction sur </a:t>
            </a:r>
            <a:r>
              <a:rPr lang="fr-CA" dirty="0"/>
              <a:t>son utilisation</a:t>
            </a:r>
            <a:r>
              <a:rPr lang="fr-CA" b="0" dirty="0"/>
              <a:t>.</a:t>
            </a:r>
            <a:r>
              <a:rPr lang="en-US" dirty="0"/>
              <a:t> 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674EB-C5BF-485C-987F-FEA85BB7C6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2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E0DA-A79B-4BCA-89E9-D09A87CD973D}" type="datetimeFigureOut">
              <a:rPr lang="en-CA" smtClean="0"/>
              <a:t>2021-07-14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25710" y="5174184"/>
            <a:ext cx="2607101" cy="1364728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A290D8D-6BA0-418D-AFED-C65293F70DA0}" type="slidenum">
              <a:rPr lang="en-US" sz="13800" b="1" i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Roboto Medium" charset="0"/>
                <a:cs typeface="Arial" panose="020B0604020202020204" pitchFamily="34" charset="0"/>
              </a:rPr>
              <a:pPr algn="l"/>
              <a:t>‹#›</a:t>
            </a:fld>
            <a:endParaRPr lang="en-US" sz="13800" b="1" i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Roboto Medium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5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253154"/>
            <a:ext cx="10610850" cy="10683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D18-93EC-4D08-9C92-419904306A89}" type="datetimeFigureOut">
              <a:rPr lang="en-CA" smtClean="0"/>
              <a:t>2021-07-14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B07D99-D461-4C49-83BD-86150019FC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153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over Slide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29713" y="969264"/>
            <a:ext cx="6857107" cy="3612684"/>
          </a:xfrm>
        </p:spPr>
        <p:txBody>
          <a:bodyPr anchor="b"/>
          <a:lstStyle>
            <a:lvl1pPr>
              <a:defRPr sz="5599" u="none">
                <a:solidFill>
                  <a:srgbClr val="FFFFFF"/>
                </a:solidFill>
              </a:defRPr>
            </a:lvl1pPr>
          </a:lstStyle>
          <a:p>
            <a:r>
              <a:rPr lang="en-CA" noProof="0"/>
              <a:t>Click to edit master title style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29712" y="4718940"/>
            <a:ext cx="6857107" cy="113258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609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noProof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5976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E0DA-A79B-4BCA-89E9-D09A87CD973D}" type="datetimeFigureOut">
              <a:rPr lang="en-CA" smtClean="0"/>
              <a:t>2021-07-14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9BCD71-2A8F-434D-BB0C-E030B1681E4F}" type="slidenum">
              <a:rPr lang="en-CA" smtClean="0"/>
              <a:t>‹#›</a:t>
            </a:fld>
            <a:endParaRPr lang="en-CA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88055" y="425538"/>
            <a:ext cx="2607101" cy="1364728"/>
          </a:xfrm>
          <a:prstGeom prst="rect">
            <a:avLst/>
          </a:prstGeom>
          <a:noFill/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A290D8D-6BA0-418D-AFED-C65293F70DA0}" type="slidenum">
              <a:rPr lang="en-US" sz="13800" b="1" i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Roboto Medium" charset="0"/>
                <a:cs typeface="Arial" panose="020B0604020202020204" pitchFamily="34" charset="0"/>
              </a:rPr>
              <a:pPr algn="l"/>
              <a:t>‹#›</a:t>
            </a:fld>
            <a:endParaRPr lang="en-US" sz="13800" b="0" i="0">
              <a:solidFill>
                <a:schemeClr val="bg1">
                  <a:lumMod val="85000"/>
                </a:schemeClr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83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E0DA-A79B-4BCA-89E9-D09A87CD973D}" type="datetimeFigureOut">
              <a:rPr lang="en-CA" smtClean="0"/>
              <a:t>2021-07-14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9BCD71-2A8F-434D-BB0C-E030B1681E4F}" type="slidenum">
              <a:rPr lang="en-CA" smtClean="0"/>
              <a:t>‹#›</a:t>
            </a:fld>
            <a:endParaRPr lang="en-CA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9484455" y="4864188"/>
            <a:ext cx="2607101" cy="1364728"/>
          </a:xfrm>
          <a:prstGeom prst="rect">
            <a:avLst/>
          </a:prstGeom>
          <a:noFill/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A290D8D-6BA0-418D-AFED-C65293F70DA0}" type="slidenum">
              <a:rPr lang="en-US" sz="13800" b="1" i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Roboto Medium" charset="0"/>
                <a:cs typeface="Arial" panose="020B0604020202020204" pitchFamily="34" charset="0"/>
              </a:rPr>
              <a:pPr algn="l"/>
              <a:t>‹#›</a:t>
            </a:fld>
            <a:endParaRPr lang="en-US" sz="13800" b="0" i="0">
              <a:solidFill>
                <a:schemeClr val="bg1">
                  <a:lumMod val="85000"/>
                </a:schemeClr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33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E0DA-A79B-4BCA-89E9-D09A87CD973D}" type="datetimeFigureOut">
              <a:rPr lang="en-CA" smtClean="0"/>
              <a:t>2021-07-14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9BCD71-2A8F-434D-BB0C-E030B1681E4F}" type="slidenum">
              <a:rPr lang="en-CA" smtClean="0"/>
              <a:t>‹#›</a:t>
            </a:fld>
            <a:endParaRPr lang="en-CA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9484455" y="141360"/>
            <a:ext cx="2607101" cy="1364728"/>
          </a:xfrm>
          <a:prstGeom prst="rect">
            <a:avLst/>
          </a:prstGeom>
          <a:noFill/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A290D8D-6BA0-418D-AFED-C65293F70DA0}" type="slidenum">
              <a:rPr lang="en-US" sz="13800" b="1" i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Roboto Medium" charset="0"/>
                <a:cs typeface="Arial" panose="020B0604020202020204" pitchFamily="34" charset="0"/>
              </a:rPr>
              <a:pPr algn="l"/>
              <a:t>‹#›</a:t>
            </a:fld>
            <a:endParaRPr lang="en-US" sz="13800" b="0" i="0">
              <a:solidFill>
                <a:schemeClr val="bg1">
                  <a:lumMod val="85000"/>
                </a:schemeClr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Portfolio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0159DFF5-4277-4F8D-815B-CA4ACBB22D0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059" y="795"/>
          <a:ext cx="1058" cy="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0159DFF5-4277-4F8D-815B-CA4ACBB22D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59" y="795"/>
                        <a:ext cx="1058" cy="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7905087" cy="6858000"/>
          </a:xfrm>
          <a:custGeom>
            <a:avLst/>
            <a:gdLst>
              <a:gd name="connsiteX0" fmla="*/ 0 w 15806056"/>
              <a:gd name="connsiteY0" fmla="*/ 0 h 13716000"/>
              <a:gd name="connsiteX1" fmla="*/ 9050443 w 15806056"/>
              <a:gd name="connsiteY1" fmla="*/ 0 h 13716000"/>
              <a:gd name="connsiteX2" fmla="*/ 15806056 w 15806056"/>
              <a:gd name="connsiteY2" fmla="*/ 13716000 h 13716000"/>
              <a:gd name="connsiteX3" fmla="*/ 0 w 15806056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06056" h="13716000">
                <a:moveTo>
                  <a:pt x="0" y="0"/>
                </a:moveTo>
                <a:lnTo>
                  <a:pt x="9050443" y="0"/>
                </a:lnTo>
                <a:lnTo>
                  <a:pt x="15806056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1418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Portfolio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4D9869D8-7794-41BA-A775-DF81327CE32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059" y="795"/>
          <a:ext cx="1058" cy="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4D9869D8-7794-41BA-A775-DF81327CE3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59" y="795"/>
                        <a:ext cx="1058" cy="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79202" y="0"/>
            <a:ext cx="7912799" cy="6858000"/>
          </a:xfrm>
          <a:custGeom>
            <a:avLst/>
            <a:gdLst>
              <a:gd name="connsiteX0" fmla="*/ 6809359 w 15821476"/>
              <a:gd name="connsiteY0" fmla="*/ 0 h 13716000"/>
              <a:gd name="connsiteX1" fmla="*/ 15821476 w 15821476"/>
              <a:gd name="connsiteY1" fmla="*/ 0 h 13716000"/>
              <a:gd name="connsiteX2" fmla="*/ 15821476 w 15821476"/>
              <a:gd name="connsiteY2" fmla="*/ 13716000 h 13716000"/>
              <a:gd name="connsiteX3" fmla="*/ 0 w 15821476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21476" h="13716000">
                <a:moveTo>
                  <a:pt x="6809359" y="0"/>
                </a:moveTo>
                <a:lnTo>
                  <a:pt x="15821476" y="0"/>
                </a:lnTo>
                <a:lnTo>
                  <a:pt x="15821476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200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9808305" y="5292813"/>
            <a:ext cx="2607101" cy="1364728"/>
          </a:xfrm>
          <a:prstGeom prst="rect">
            <a:avLst/>
          </a:prstGeom>
          <a:noFill/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85FC6A9-E296-4E6F-A991-3557BE38349D}" type="slidenum">
              <a:rPr lang="en-US" sz="13800" b="0" i="0" smtClean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rPr>
              <a:t>‹#›</a:t>
            </a:fld>
            <a:endParaRPr lang="en-US" sz="13800" b="0" i="0">
              <a:solidFill>
                <a:schemeClr val="bg1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98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" y="2504664"/>
            <a:ext cx="12192001" cy="369563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1"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9098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Placehol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3962653" y="3094893"/>
            <a:ext cx="4253068" cy="37435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1"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99187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Placehol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247873" y="2104139"/>
            <a:ext cx="3005240" cy="3006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574326" y="2104139"/>
            <a:ext cx="3005240" cy="3006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900777" y="2104139"/>
            <a:ext cx="3005240" cy="3006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1"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0983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6E0DA-A79B-4BCA-89E9-D09A87CD973D}" type="datetimeFigureOut">
              <a:rPr lang="en-CA" smtClean="0"/>
              <a:t>2021-07-14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935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xecutivelearning-apprentissagepourlescadres@csps-efpc.gc.c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027" y="2246267"/>
            <a:ext cx="11590976" cy="36625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defRPr/>
            </a:pPr>
            <a:r>
              <a:rPr lang="fr-CA" sz="7200" b="1" dirty="0">
                <a:solidFill>
                  <a:schemeClr val="bg1">
                    <a:lumMod val="9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Trou</a:t>
            </a:r>
            <a:r>
              <a:rPr lang="fr-CA" sz="72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ver des occasions lors de périodes </a:t>
            </a:r>
            <a:r>
              <a:rPr lang="fr-CA" sz="7200" b="1" dirty="0">
                <a:solidFill>
                  <a:schemeClr val="bg1">
                    <a:lumMod val="9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difficiles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8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3391" y="4987932"/>
            <a:ext cx="11520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CA" sz="2000" b="1" spc="300" dirty="0">
                <a:solidFill>
                  <a:schemeClr val="tx2">
                    <a:lumMod val="20000"/>
                    <a:lumOff val="80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Guide pour une conversation constructive – </a:t>
            </a:r>
          </a:p>
          <a:p>
            <a:pPr lvl="0" algn="ctr">
              <a:defRPr/>
            </a:pPr>
            <a:r>
              <a:rPr lang="fr-CA" sz="2000" b="1" spc="300" dirty="0">
                <a:solidFill>
                  <a:schemeClr val="tx2">
                    <a:lumMod val="20000"/>
                    <a:lumOff val="80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Par l’approche coaching</a:t>
            </a:r>
            <a:endParaRPr kumimoji="0" lang="fr-CA" sz="2000" b="1" i="0" u="none" strike="noStrike" kern="1200" cap="none" spc="300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</p:txBody>
      </p:sp>
      <p:pic>
        <p:nvPicPr>
          <p:cNvPr id="2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3EFF3ABA-938C-42F1-9E99-5F2D683F86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472" y="278707"/>
            <a:ext cx="3559629" cy="69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4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032" y="-8149"/>
            <a:ext cx="12192000" cy="3491578"/>
          </a:xfrm>
          <a:prstGeom prst="rect">
            <a:avLst/>
          </a:prstGeom>
          <a:solidFill>
            <a:srgbClr val="4735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2076" y="250962"/>
            <a:ext cx="7958982" cy="1323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4001" b="1" dirty="0">
                <a:solidFill>
                  <a:prstClr val="white"/>
                </a:solidFill>
                <a:latin typeface="Montserrat Semi" charset="0"/>
                <a:ea typeface="Montserrat Semi" charset="0"/>
                <a:cs typeface="Montserrat Semi" charset="0"/>
              </a:rPr>
              <a:t>Ce que vous devez savoir </a:t>
            </a:r>
            <a:br>
              <a:rPr lang="fr-FR" sz="4001" b="1" dirty="0">
                <a:solidFill>
                  <a:prstClr val="white"/>
                </a:solidFill>
                <a:latin typeface="Montserrat Semi" charset="0"/>
                <a:ea typeface="Montserrat Semi" charset="0"/>
                <a:cs typeface="Montserrat Semi" charset="0"/>
              </a:rPr>
            </a:br>
            <a:r>
              <a:rPr lang="fr-FR" sz="4001" b="1" dirty="0">
                <a:solidFill>
                  <a:prstClr val="white"/>
                </a:solidFill>
                <a:latin typeface="Montserrat Semi" charset="0"/>
                <a:ea typeface="Montserrat Semi" charset="0"/>
                <a:cs typeface="Montserrat Semi" charset="0"/>
              </a:rPr>
              <a:t>avant la conversation</a:t>
            </a:r>
            <a:endParaRPr kumimoji="0" lang="en-US" sz="4001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16058" y="3768486"/>
            <a:ext cx="6357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fr-FR" sz="2800" b="1" dirty="0">
                <a:solidFill>
                  <a:srgbClr val="473561"/>
                </a:solidFill>
                <a:latin typeface="Montserrat Semi" charset="0"/>
                <a:ea typeface="Montserrat Semi" charset="0"/>
                <a:cs typeface="Montserrat Semi" charset="0"/>
              </a:rPr>
              <a:t>Éléments d’une bonne conversation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73561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380328"/>
              </p:ext>
            </p:extLst>
          </p:nvPr>
        </p:nvGraphicFramePr>
        <p:xfrm>
          <a:off x="2030967" y="4300266"/>
          <a:ext cx="8060091" cy="2383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697">
                  <a:extLst>
                    <a:ext uri="{9D8B030D-6E8A-4147-A177-3AD203B41FA5}">
                      <a16:colId xmlns:a16="http://schemas.microsoft.com/office/drawing/2014/main" val="3572384199"/>
                    </a:ext>
                  </a:extLst>
                </a:gridCol>
                <a:gridCol w="2686697">
                  <a:extLst>
                    <a:ext uri="{9D8B030D-6E8A-4147-A177-3AD203B41FA5}">
                      <a16:colId xmlns:a16="http://schemas.microsoft.com/office/drawing/2014/main" val="1378702042"/>
                    </a:ext>
                  </a:extLst>
                </a:gridCol>
                <a:gridCol w="2686697">
                  <a:extLst>
                    <a:ext uri="{9D8B030D-6E8A-4147-A177-3AD203B41FA5}">
                      <a16:colId xmlns:a16="http://schemas.microsoft.com/office/drawing/2014/main" val="1363210352"/>
                    </a:ext>
                  </a:extLst>
                </a:gridCol>
              </a:tblGrid>
              <a:tr h="113855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CA" sz="1800" b="1" kern="1200" spc="300" dirty="0">
                          <a:solidFill>
                            <a:srgbClr val="47356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Empathie</a:t>
                      </a:r>
                      <a:endParaRPr lang="en-CA" sz="1800" b="1" kern="1200" spc="300" dirty="0">
                        <a:solidFill>
                          <a:srgbClr val="473561"/>
                        </a:solidFill>
                        <a:latin typeface="Montserrat Semi" charset="0"/>
                        <a:ea typeface="Montserrat Semi" charset="0"/>
                        <a:cs typeface="Montserrat Semi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800" b="1" kern="1200" spc="300" dirty="0">
                          <a:solidFill>
                            <a:srgbClr val="47356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Ouverture</a:t>
                      </a:r>
                      <a:endParaRPr lang="en-CA" sz="1800" b="1" kern="1200" spc="300" dirty="0">
                        <a:solidFill>
                          <a:srgbClr val="473561"/>
                        </a:solidFill>
                        <a:latin typeface="Montserrat Semi" charset="0"/>
                        <a:ea typeface="Montserrat Semi" charset="0"/>
                        <a:cs typeface="Montserrat Semi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CA" sz="1800" b="1" kern="1200" spc="300" dirty="0">
                          <a:solidFill>
                            <a:srgbClr val="47356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Soutien</a:t>
                      </a:r>
                      <a:endParaRPr lang="en-CA" sz="1800" b="1" kern="1200" spc="300" dirty="0">
                        <a:solidFill>
                          <a:srgbClr val="473561"/>
                        </a:solidFill>
                        <a:latin typeface="Montserrat Semi" charset="0"/>
                        <a:ea typeface="Montserrat Semi" charset="0"/>
                        <a:cs typeface="Montserrat Semi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453450"/>
                  </a:ext>
                </a:extLst>
              </a:tr>
              <a:tr h="12450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kern="1200" spc="300" dirty="0">
                          <a:solidFill>
                            <a:srgbClr val="47356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Curiosité,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kern="1200" spc="300" dirty="0">
                          <a:solidFill>
                            <a:srgbClr val="47356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sans jugement</a:t>
                      </a:r>
                      <a:endParaRPr lang="en-US" sz="1800" b="1" kern="1200" spc="300" noProof="0" dirty="0">
                        <a:solidFill>
                          <a:srgbClr val="473561"/>
                        </a:solidFill>
                        <a:latin typeface="Montserrat Semi" charset="0"/>
                        <a:ea typeface="Montserrat Semi" charset="0"/>
                        <a:cs typeface="Montserrat Semi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b="1" i="0" u="none" strike="noStrike" kern="1200" cap="none" spc="300" normalizeH="0" baseline="0" noProof="0" dirty="0">
                          <a:ln>
                            <a:noFill/>
                          </a:ln>
                          <a:solidFill>
                            <a:srgbClr val="473561"/>
                          </a:solidFill>
                          <a:effectLst/>
                          <a:uLnTx/>
                          <a:uFillTx/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M</a:t>
                      </a:r>
                      <a:r>
                        <a:rPr lang="fr-CA" sz="1800" b="1" kern="1200" spc="300" noProof="0" dirty="0">
                          <a:solidFill>
                            <a:srgbClr val="47356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ental</a:t>
                      </a:r>
                      <a:r>
                        <a:rPr kumimoji="0" lang="fr-CA" b="1" i="0" u="none" strike="noStrike" kern="1200" cap="none" spc="300" normalizeH="0" baseline="0" noProof="0" dirty="0">
                          <a:ln>
                            <a:noFill/>
                          </a:ln>
                          <a:solidFill>
                            <a:srgbClr val="473561"/>
                          </a:solidFill>
                          <a:effectLst/>
                          <a:uLnTx/>
                          <a:uFillTx/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ité de croissance</a:t>
                      </a:r>
                      <a:endParaRPr kumimoji="0" lang="en-US" b="1" i="0" u="none" strike="noStrike" kern="1200" cap="none" spc="300" normalizeH="0" baseline="0" noProof="0" dirty="0">
                        <a:ln>
                          <a:noFill/>
                        </a:ln>
                        <a:solidFill>
                          <a:srgbClr val="473561"/>
                        </a:solidFill>
                        <a:effectLst/>
                        <a:uLnTx/>
                        <a:uFillTx/>
                        <a:latin typeface="Montserrat Semi"/>
                        <a:ea typeface="Montserrat Semi" charset="0"/>
                        <a:cs typeface="Montserrat Semi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b="1" spc="300" noProof="0" dirty="0">
                          <a:solidFill>
                            <a:srgbClr val="47356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Écoute généreuse</a:t>
                      </a:r>
                      <a:endParaRPr kumimoji="0" lang="en-US" b="1" i="0" u="none" strike="noStrike" kern="1200" cap="none" spc="300" normalizeH="0" baseline="0" noProof="0" dirty="0">
                        <a:ln>
                          <a:noFill/>
                        </a:ln>
                        <a:solidFill>
                          <a:srgbClr val="473561"/>
                        </a:solidFill>
                        <a:effectLst/>
                        <a:uLnTx/>
                        <a:uFillTx/>
                        <a:latin typeface="Montserrat Semi"/>
                        <a:ea typeface="Montserrat Semi" charset="0"/>
                        <a:cs typeface="Montserrat Semi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31040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69855"/>
              </p:ext>
            </p:extLst>
          </p:nvPr>
        </p:nvGraphicFramePr>
        <p:xfrm>
          <a:off x="2065012" y="1722988"/>
          <a:ext cx="7992000" cy="15544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71014859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370859097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428895786"/>
                    </a:ext>
                  </a:extLst>
                </a:gridCol>
              </a:tblGrid>
              <a:tr h="3535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b="1" u="none" spc="300" dirty="0">
                          <a:solidFill>
                            <a:schemeClr val="bg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DURÉE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b="1" u="none" spc="300" dirty="0">
                          <a:solidFill>
                            <a:schemeClr val="bg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FORMAT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b="1" u="none" spc="300" dirty="0">
                          <a:solidFill>
                            <a:schemeClr val="bg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QUESTIONS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849205"/>
                  </a:ext>
                </a:extLst>
              </a:tr>
              <a:tr h="11093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b="1" i="0" u="none" strike="noStrike" kern="1200" cap="none" spc="30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De 60 à 90</a:t>
                      </a:r>
                      <a:r>
                        <a:rPr kumimoji="0" lang="fr-CA" b="1" i="0" u="none" strike="noStrike" kern="1200" cap="none" spc="30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 minutes</a:t>
                      </a:r>
                      <a:endParaRPr kumimoji="0" lang="en-US" b="1" i="0" u="none" strike="noStrike" kern="1200" cap="none" spc="30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ontserrat Semi" charset="0"/>
                        <a:ea typeface="Montserrat Semi" charset="0"/>
                        <a:cs typeface="Montserrat Semi" charset="0"/>
                      </a:endParaRPr>
                    </a:p>
                    <a:p>
                      <a:endParaRPr lang="en-CA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spc="300" dirty="0">
                          <a:solidFill>
                            <a:schemeClr val="bg1"/>
                          </a:solidFill>
                          <a:latin typeface="Montserrat Semi"/>
                          <a:ea typeface="Montserrat Semi" charset="0"/>
                          <a:cs typeface="Montserrat Semi" charset="0"/>
                        </a:rPr>
                        <a:t>Vidéoconférence en groupe, maximum de 8 personnes</a:t>
                      </a:r>
                      <a:endParaRPr lang="fr-CA" b="1" spc="300" dirty="0">
                        <a:solidFill>
                          <a:schemeClr val="bg1"/>
                        </a:solidFill>
                        <a:latin typeface="Montserrat Semi"/>
                        <a:ea typeface="Montserrat Semi" charset="0"/>
                        <a:cs typeface="Montserrat Semi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spc="300" dirty="0">
                          <a:solidFill>
                            <a:schemeClr val="bg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Vous pouvez</a:t>
                      </a:r>
                      <a:r>
                        <a:rPr lang="fr-FR" b="1" spc="300" baseline="0" dirty="0">
                          <a:solidFill>
                            <a:schemeClr val="bg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 envoyer</a:t>
                      </a:r>
                      <a:r>
                        <a:rPr lang="fr-FR" b="1" spc="300" dirty="0">
                          <a:solidFill>
                            <a:schemeClr val="bg1"/>
                          </a:solidFill>
                          <a:latin typeface="Montserrat Semi" charset="0"/>
                          <a:ea typeface="Montserrat Semi" charset="0"/>
                          <a:cs typeface="Montserrat Semi" charset="0"/>
                        </a:rPr>
                        <a:t> les questions à l'avance ou non</a:t>
                      </a:r>
                      <a:endParaRPr lang="fr-CA" b="1" spc="300" dirty="0">
                        <a:solidFill>
                          <a:schemeClr val="bg1"/>
                        </a:solidFill>
                        <a:latin typeface="Montserrat Semi"/>
                        <a:ea typeface="Montserrat Semi" charset="0"/>
                        <a:cs typeface="Montserrat Semi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656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35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3461657"/>
          </a:xfrm>
          <a:prstGeom prst="rect">
            <a:avLst/>
          </a:prstGeom>
          <a:solidFill>
            <a:srgbClr val="4735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2766" y="6161150"/>
            <a:ext cx="9894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000" b="1" dirty="0">
                <a:solidFill>
                  <a:srgbClr val="473561"/>
                </a:solidFill>
                <a:latin typeface="Montserrat Semi" charset="0"/>
                <a:ea typeface="Montserrat Semi" charset="0"/>
                <a:cs typeface="Montserrat Semi" charset="0"/>
              </a:rPr>
              <a:t>Inspirée par le modèle </a:t>
            </a:r>
            <a:r>
              <a:rPr lang="fr-FR" sz="2000" b="1" i="1" dirty="0">
                <a:solidFill>
                  <a:srgbClr val="473561"/>
                </a:solidFill>
                <a:latin typeface="Montserrat Semi" charset="0"/>
                <a:ea typeface="Montserrat Semi" charset="0"/>
                <a:cs typeface="Montserrat Semi" charset="0"/>
              </a:rPr>
              <a:t>BROP (GROW) </a:t>
            </a:r>
            <a:r>
              <a:rPr lang="fr-FR" sz="2000" b="1" dirty="0">
                <a:solidFill>
                  <a:srgbClr val="473561"/>
                </a:solidFill>
                <a:latin typeface="Montserrat Semi" charset="0"/>
                <a:ea typeface="Montserrat Semi" charset="0"/>
                <a:cs typeface="Montserrat Semi" charset="0"/>
              </a:rPr>
              <a:t>du coaching et du mentorat</a:t>
            </a:r>
            <a:endParaRPr lang="fr-CA" sz="2000" b="1" dirty="0">
              <a:solidFill>
                <a:srgbClr val="473561"/>
              </a:solidFill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01408" y="426916"/>
            <a:ext cx="6385467" cy="708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4001" b="1" dirty="0">
                <a:solidFill>
                  <a:prstClr val="white"/>
                </a:solidFill>
                <a:latin typeface="Montserrat Semi" charset="0"/>
                <a:ea typeface="Montserrat Semi" charset="0"/>
                <a:cs typeface="Montserrat Semi" charset="0"/>
              </a:rPr>
              <a:t>CONVERSATION GUIDÉE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75" t="689" r="851" b="1233"/>
          <a:stretch/>
        </p:blipFill>
        <p:spPr>
          <a:xfrm>
            <a:off x="2441736" y="1157196"/>
            <a:ext cx="7304809" cy="490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22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047934" cy="6858000"/>
          </a:xfrm>
          <a:prstGeom prst="rect">
            <a:avLst/>
          </a:prstGeom>
          <a:solidFill>
            <a:srgbClr val="4735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6279" y="1478970"/>
            <a:ext cx="7046259" cy="280076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>
              <a:defRPr/>
            </a:pPr>
            <a:r>
              <a:rPr lang="fr-FR" sz="1600" b="1" spc="300" dirty="0">
                <a:solidFill>
                  <a:srgbClr val="473561"/>
                </a:solidFill>
                <a:latin typeface="Montserrat Semi"/>
                <a:ea typeface="Montserrat Semi" charset="0"/>
                <a:cs typeface="Montserrat Semi" charset="0"/>
              </a:rPr>
              <a:t>Mieux comprendre la façon dont chaque employé gère la situation actuelle</a:t>
            </a:r>
          </a:p>
          <a:p>
            <a:pPr lvl="0">
              <a:defRPr/>
            </a:pPr>
            <a:endParaRPr lang="fr-FR" sz="1600" b="1" spc="300" dirty="0">
              <a:solidFill>
                <a:srgbClr val="473561"/>
              </a:solidFill>
              <a:latin typeface="Montserrat Semi"/>
              <a:ea typeface="Montserrat Semi" charset="0"/>
              <a:cs typeface="Montserrat Semi" charset="0"/>
            </a:endParaRPr>
          </a:p>
          <a:p>
            <a:pPr lvl="0">
              <a:defRPr/>
            </a:pPr>
            <a:endParaRPr lang="fr-FR" sz="1600" b="1" spc="300" dirty="0">
              <a:solidFill>
                <a:srgbClr val="473561"/>
              </a:solidFill>
              <a:latin typeface="Montserrat Semi"/>
              <a:ea typeface="Montserrat Semi" charset="0"/>
              <a:cs typeface="Montserrat Semi" charset="0"/>
            </a:endParaRPr>
          </a:p>
          <a:p>
            <a:pPr lvl="0">
              <a:defRPr/>
            </a:pPr>
            <a:r>
              <a:rPr lang="fr-FR" sz="1600" b="1" spc="300" dirty="0">
                <a:solidFill>
                  <a:srgbClr val="473561"/>
                </a:solidFill>
                <a:latin typeface="Montserrat Semi"/>
                <a:ea typeface="Montserrat Semi" charset="0"/>
                <a:cs typeface="Montserrat Semi" charset="0"/>
              </a:rPr>
              <a:t>Déterminer des stratégies visant à maintenir un équilibre entre la vie professionnelle et la vie personnelle en cette période unique</a:t>
            </a:r>
          </a:p>
          <a:p>
            <a:pPr lvl="0">
              <a:defRPr/>
            </a:pPr>
            <a:endParaRPr lang="fr-FR" sz="1600" b="1" spc="300" dirty="0">
              <a:solidFill>
                <a:srgbClr val="473561"/>
              </a:solidFill>
              <a:latin typeface="Montserrat Semi"/>
              <a:ea typeface="Montserrat Semi" charset="0"/>
              <a:cs typeface="Montserrat Semi" charset="0"/>
            </a:endParaRPr>
          </a:p>
          <a:p>
            <a:pPr lvl="0">
              <a:defRPr/>
            </a:pPr>
            <a:endParaRPr lang="fr-FR" sz="1600" b="1" spc="300" dirty="0">
              <a:solidFill>
                <a:srgbClr val="473561"/>
              </a:solidFill>
              <a:latin typeface="Montserrat Semi"/>
              <a:ea typeface="Montserrat Semi" charset="0"/>
              <a:cs typeface="Montserrat Semi" charset="0"/>
            </a:endParaRPr>
          </a:p>
          <a:p>
            <a:pPr lvl="0">
              <a:defRPr/>
            </a:pPr>
            <a:r>
              <a:rPr lang="fr-FR" sz="1600" b="1" spc="300" dirty="0">
                <a:solidFill>
                  <a:srgbClr val="473561"/>
                </a:solidFill>
                <a:latin typeface="Montserrat Semi"/>
                <a:ea typeface="Montserrat Semi" charset="0"/>
                <a:cs typeface="Montserrat Semi" charset="0"/>
              </a:rPr>
              <a:t>Rechercher en équipe des façons de transformer notre façon de travailler durant cette période</a:t>
            </a:r>
            <a:endParaRPr kumimoji="0" lang="en-US" sz="1601" b="1" i="0" u="none" strike="noStrike" kern="1200" cap="none" spc="300" normalizeH="0" baseline="0" noProof="0" dirty="0">
              <a:ln>
                <a:noFill/>
              </a:ln>
              <a:solidFill>
                <a:srgbClr val="3494BA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3006" y="4527497"/>
            <a:ext cx="1697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CA" sz="2000" b="1" u="sng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Durée</a:t>
            </a:r>
          </a:p>
          <a:p>
            <a:pPr lvl="0" algn="ctr">
              <a:defRPr/>
            </a:pPr>
            <a:r>
              <a:rPr lang="fr-CA" sz="2000" b="1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Consacrer</a:t>
            </a:r>
            <a:r>
              <a:rPr lang="fr-CA" sz="2000" b="1" dirty="0">
                <a:solidFill>
                  <a:srgbClr val="FF0000"/>
                </a:solidFill>
                <a:latin typeface="Calibri Light" panose="020F0302020204030204"/>
                <a:ea typeface="Lato Light" charset="0"/>
                <a:cs typeface="Lato Light" charset="0"/>
              </a:rPr>
              <a:t> </a:t>
            </a:r>
            <a:r>
              <a:rPr lang="fr-CA" sz="2000" b="1" dirty="0">
                <a:solidFill>
                  <a:schemeClr val="accent5"/>
                </a:solidFill>
                <a:latin typeface="Calibri Light" panose="020F0302020204030204"/>
                <a:ea typeface="Lato Light" charset="0"/>
                <a:cs typeface="Lato Light" charset="0"/>
              </a:rPr>
              <a:t>10 % </a:t>
            </a:r>
            <a:r>
              <a:rPr lang="fr-FR" sz="2000" b="1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de la réunion.</a:t>
            </a:r>
            <a:endParaRPr lang="fr-CA" sz="2000" b="1" dirty="0">
              <a:solidFill>
                <a:schemeClr val="bg1">
                  <a:lumMod val="75000"/>
                </a:schemeClr>
              </a:solidFill>
              <a:latin typeface="Calibri Light" panose="020F0302020204030204"/>
              <a:ea typeface="Lato Light" charset="0"/>
              <a:cs typeface="Lato Light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1992" t="4834" r="75472" b="14992"/>
          <a:stretch/>
        </p:blipFill>
        <p:spPr>
          <a:xfrm>
            <a:off x="472044" y="2382418"/>
            <a:ext cx="1676402" cy="401682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031" y="235741"/>
            <a:ext cx="4057369" cy="1138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1" b="1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1re partie</a:t>
            </a:r>
          </a:p>
          <a:p>
            <a:pPr lvl="0">
              <a:defRPr/>
            </a:pPr>
            <a:r>
              <a:rPr lang="fr-CA" sz="2800" b="1" dirty="0">
                <a:solidFill>
                  <a:schemeClr val="bg1"/>
                </a:solidFill>
                <a:latin typeface="Montserrat Semi" charset="0"/>
                <a:ea typeface="Montserrat Semi" charset="0"/>
                <a:cs typeface="Montserrat Semi" charset="0"/>
              </a:rPr>
              <a:t>BUTS</a:t>
            </a:r>
          </a:p>
        </p:txBody>
      </p:sp>
    </p:spTree>
    <p:extLst>
      <p:ext uri="{BB962C8B-B14F-4D97-AF65-F5344CB8AC3E}">
        <p14:creationId xmlns:p14="http://schemas.microsoft.com/office/powerpoint/2010/main" val="428241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047934" cy="6858000"/>
          </a:xfrm>
          <a:prstGeom prst="rect">
            <a:avLst/>
          </a:prstGeom>
          <a:solidFill>
            <a:srgbClr val="4735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73006" y="4527497"/>
            <a:ext cx="1697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CA" sz="2000" b="1" u="sng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Durée</a:t>
            </a:r>
          </a:p>
          <a:p>
            <a:pPr lvl="0" algn="ctr">
              <a:defRPr/>
            </a:pPr>
            <a:r>
              <a:rPr lang="fr-CA" sz="2000" b="1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Consacrer</a:t>
            </a:r>
            <a:r>
              <a:rPr lang="fr-CA" sz="2000" b="1" dirty="0">
                <a:solidFill>
                  <a:srgbClr val="FF0000"/>
                </a:solidFill>
                <a:latin typeface="Calibri Light" panose="020F0302020204030204"/>
                <a:ea typeface="Lato Light" charset="0"/>
                <a:cs typeface="Lato Light" charset="0"/>
              </a:rPr>
              <a:t> </a:t>
            </a:r>
            <a:r>
              <a:rPr lang="fr-CA" sz="2000" b="1" dirty="0">
                <a:solidFill>
                  <a:schemeClr val="accent5"/>
                </a:solidFill>
                <a:latin typeface="Calibri Light" panose="020F0302020204030204"/>
                <a:ea typeface="Lato Light" charset="0"/>
                <a:cs typeface="Lato Light" charset="0"/>
              </a:rPr>
              <a:t>15 % </a:t>
            </a:r>
            <a:r>
              <a:rPr lang="fr-FR" sz="2000" b="1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de la réunion.</a:t>
            </a:r>
            <a:endParaRPr lang="fr-CA" sz="2000" b="1" dirty="0">
              <a:solidFill>
                <a:schemeClr val="bg1">
                  <a:lumMod val="75000"/>
                </a:schemeClr>
              </a:solidFill>
              <a:latin typeface="Calibri Light" panose="020F0302020204030204"/>
              <a:ea typeface="Lato Light" charset="0"/>
              <a:cs typeface="Lato Light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37807" y="1375867"/>
            <a:ext cx="4549885" cy="4585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30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ontserrat Semi" charset="0"/>
                <a:ea typeface="Montserrat Semi" charset="0"/>
                <a:cs typeface="Montserrat Semi" charset="0"/>
              </a:rPr>
              <a:t>ÉCHELLE</a:t>
            </a:r>
            <a:r>
              <a:rPr kumimoji="0" lang="en-US" sz="2000" b="1" i="0" u="none" strike="noStrike" kern="1200" cap="none" spc="300" normalizeH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ontserrat Semi" charset="0"/>
                <a:ea typeface="Montserrat Semi" charset="0"/>
                <a:cs typeface="Montserrat Semi" charset="0"/>
              </a:rPr>
              <a:t> DE </a:t>
            </a:r>
            <a:r>
              <a:rPr lang="en-US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1 </a:t>
            </a:r>
            <a:r>
              <a:rPr kumimoji="0" lang="en-US" sz="2000" b="1" i="0" u="none" strike="noStrike" kern="1200" cap="none" spc="30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ontserrat Semi" charset="0"/>
                <a:ea typeface="Montserrat Semi" charset="0"/>
                <a:cs typeface="Montserrat Semi" charset="0"/>
              </a:rPr>
              <a:t>à 10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spc="300" dirty="0">
              <a:solidFill>
                <a:srgbClr val="3494BA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lvl="0"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Sur une échelle de 1 à 10 </a:t>
            </a:r>
          </a:p>
          <a:p>
            <a:pPr lvl="0"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(où 10 équivaut à optimiste </a:t>
            </a:r>
            <a:b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et 1 à pessimiste), </a:t>
            </a:r>
            <a:b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comment vous sentez-vous </a:t>
            </a:r>
            <a:b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dans le contexte actuel?</a:t>
            </a:r>
            <a:endParaRPr lang="fr-CA" sz="2000" dirty="0">
              <a:solidFill>
                <a:prstClr val="white">
                  <a:lumMod val="50000"/>
                </a:prstClr>
              </a:solidFill>
              <a:latin typeface="Calibri Light" panose="020F0302020204030204"/>
              <a:ea typeface="Lato Light" charset="0"/>
              <a:cs typeface="Lato Light" charset="0"/>
            </a:endParaRPr>
          </a:p>
          <a:p>
            <a:pPr algn="ctr">
              <a:defRPr/>
            </a:pPr>
            <a:endParaRPr lang="fr-CA" sz="2000" b="1" spc="300" dirty="0">
              <a:solidFill>
                <a:srgbClr val="3494BA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endParaRPr lang="en-US" sz="2000" dirty="0">
              <a:solidFill>
                <a:prstClr val="white">
                  <a:lumMod val="50000"/>
                </a:prstClr>
              </a:solidFill>
              <a:latin typeface="Calibri Light" panose="020F0302020204030204"/>
              <a:ea typeface="Lato Light" charset="0"/>
              <a:cs typeface="Lato Light" charset="0"/>
            </a:endParaRPr>
          </a:p>
          <a:p>
            <a:pPr lvl="0" algn="ctr">
              <a:defRPr/>
            </a:pPr>
            <a:endParaRPr lang="en-US" sz="2000" dirty="0">
              <a:solidFill>
                <a:prstClr val="white">
                  <a:lumMod val="50000"/>
                </a:prstClr>
              </a:solidFill>
              <a:latin typeface="Calibri Light" panose="020F0302020204030204"/>
              <a:ea typeface="Lato Light" charset="0"/>
              <a:cs typeface="Lato Light" charset="0"/>
            </a:endParaRPr>
          </a:p>
          <a:p>
            <a:pPr algn="ctr">
              <a:defRPr/>
            </a:pPr>
            <a:r>
              <a:rPr lang="fr-CA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LE PLUS GRAND DÉFI</a:t>
            </a:r>
          </a:p>
          <a:p>
            <a:pPr algn="ctr">
              <a:defRPr/>
            </a:pPr>
            <a:endParaRPr lang="en-US" sz="2000" dirty="0">
              <a:solidFill>
                <a:prstClr val="white">
                  <a:lumMod val="50000"/>
                </a:prstClr>
              </a:solidFill>
              <a:latin typeface="Calibri Light" panose="020F0302020204030204"/>
              <a:ea typeface="Lato Light" charset="0"/>
              <a:cs typeface="Lato Light" charset="0"/>
            </a:endParaRPr>
          </a:p>
          <a:p>
            <a:pPr lvl="0"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Quel est votre plus grand défi?</a:t>
            </a:r>
            <a:endParaRPr lang="en-US" sz="1600" dirty="0">
              <a:solidFill>
                <a:prstClr val="white">
                  <a:lumMod val="50000"/>
                </a:prstClr>
              </a:solidFill>
              <a:latin typeface="Calibri Light" panose="020F0302020204030204"/>
              <a:ea typeface="Lato Light" charset="0"/>
              <a:cs typeface="Lato Light" charset="0"/>
            </a:endParaRPr>
          </a:p>
          <a:p>
            <a:pPr lvl="0" algn="ctr">
              <a:defRPr/>
            </a:pPr>
            <a:endParaRPr lang="en-US" sz="1600" dirty="0">
              <a:solidFill>
                <a:prstClr val="white">
                  <a:lumMod val="50000"/>
                </a:prstClr>
              </a:solidFill>
              <a:latin typeface="Calibri Light" panose="020F0302020204030204"/>
              <a:ea typeface="Lato Light" charset="0"/>
              <a:cs typeface="Lato Light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1" b="1" i="0" u="none" strike="noStrike" kern="1200" cap="none" spc="300" normalizeH="0" baseline="0" noProof="0" dirty="0">
              <a:ln>
                <a:noFill/>
              </a:ln>
              <a:solidFill>
                <a:srgbClr val="3494BA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31" y="235741"/>
            <a:ext cx="4057369" cy="1138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1" b="1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2e partie</a:t>
            </a:r>
          </a:p>
          <a:p>
            <a:pPr lvl="0">
              <a:defRPr/>
            </a:pPr>
            <a:r>
              <a:rPr lang="fr-CA" sz="2800" b="1" dirty="0">
                <a:solidFill>
                  <a:schemeClr val="bg1"/>
                </a:solidFill>
                <a:latin typeface="Montserrat Semi" charset="0"/>
                <a:ea typeface="Montserrat Semi" charset="0"/>
                <a:cs typeface="Montserrat Semi" charset="0"/>
              </a:rPr>
              <a:t>RÉALITÉ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26209" t="4834" r="51110" b="14992"/>
          <a:stretch/>
        </p:blipFill>
        <p:spPr>
          <a:xfrm>
            <a:off x="461160" y="2382418"/>
            <a:ext cx="1687286" cy="401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28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047934" cy="6858000"/>
          </a:xfrm>
          <a:prstGeom prst="rect">
            <a:avLst/>
          </a:prstGeom>
          <a:solidFill>
            <a:srgbClr val="4735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73006" y="4527497"/>
            <a:ext cx="1697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CA" sz="2000" b="1" u="sng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Durée</a:t>
            </a:r>
          </a:p>
          <a:p>
            <a:pPr lvl="0" algn="ctr">
              <a:defRPr/>
            </a:pPr>
            <a:r>
              <a:rPr lang="fr-CA" sz="2000" b="1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Consacrer</a:t>
            </a:r>
            <a:r>
              <a:rPr lang="fr-CA" sz="2000" b="1" dirty="0">
                <a:solidFill>
                  <a:srgbClr val="FF0000"/>
                </a:solidFill>
                <a:latin typeface="Calibri Light" panose="020F0302020204030204"/>
                <a:ea typeface="Lato Light" charset="0"/>
                <a:cs typeface="Lato Light" charset="0"/>
              </a:rPr>
              <a:t> </a:t>
            </a:r>
            <a:r>
              <a:rPr lang="fr-CA" sz="2000" b="1" dirty="0">
                <a:solidFill>
                  <a:schemeClr val="accent5"/>
                </a:solidFill>
                <a:latin typeface="Calibri Light" panose="020F0302020204030204"/>
                <a:ea typeface="Lato Light" charset="0"/>
                <a:cs typeface="Lato Light" charset="0"/>
              </a:rPr>
              <a:t>60 % </a:t>
            </a:r>
            <a:r>
              <a:rPr lang="fr-FR" sz="2000" b="1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de la réunion.</a:t>
            </a:r>
            <a:endParaRPr lang="fr-CA" sz="2000" b="1" dirty="0">
              <a:solidFill>
                <a:schemeClr val="bg1">
                  <a:lumMod val="75000"/>
                </a:schemeClr>
              </a:solidFill>
              <a:latin typeface="Calibri Light" panose="020F0302020204030204"/>
              <a:ea typeface="Lato Light" charset="0"/>
              <a:cs typeface="Lato Light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87938" y="422297"/>
            <a:ext cx="3704860" cy="5878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RÉSILIENCE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sz="2000" b="1" spc="300" dirty="0">
              <a:solidFill>
                <a:srgbClr val="00B0F0"/>
              </a:solidFill>
              <a:ea typeface="Montserrat Semi" charset="0"/>
              <a:cs typeface="Montserrat Semi" charset="0"/>
            </a:endParaRPr>
          </a:p>
          <a:p>
            <a:pPr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Comment vous ressourcez-vous?</a:t>
            </a:r>
          </a:p>
          <a:p>
            <a:pPr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Quel geste devez-vous poser davantage (ou moins souvent)?</a:t>
            </a:r>
          </a:p>
          <a:p>
            <a:pPr lvl="0" algn="ctr">
              <a:defRPr/>
            </a:pPr>
            <a:endParaRPr kumimoji="0" lang="fr-CA" sz="2000" b="1" i="0" u="none" strike="noStrike" kern="1200" cap="none" spc="30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000" b="1" i="0" u="none" strike="noStrike" kern="1200" cap="none" spc="30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r>
              <a:rPr lang="fr-FR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SE CONCENTRER SUR SES FORCES</a:t>
            </a:r>
          </a:p>
          <a:p>
            <a:pPr algn="ctr">
              <a:defRPr/>
            </a:pPr>
            <a:endParaRPr lang="en-US" sz="2000" b="1" spc="300" dirty="0">
              <a:solidFill>
                <a:srgbClr val="00B0F0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lvl="0"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Quels sont vos principaux atouts en cette période difficile?</a:t>
            </a:r>
          </a:p>
          <a:p>
            <a:pPr lvl="0" algn="ctr">
              <a:defRPr/>
            </a:pPr>
            <a:endParaRPr kumimoji="0" lang="fr-CA" sz="2000" b="1" i="0" u="none" strike="noStrike" kern="1200" cap="none" spc="30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000" b="1" i="0" u="none" strike="noStrike" kern="1200" cap="none" spc="30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r>
              <a:rPr lang="fr-CA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SUPPOSONS…</a:t>
            </a:r>
          </a:p>
          <a:p>
            <a:pPr algn="ctr">
              <a:defRPr/>
            </a:pPr>
            <a:endParaRPr lang="fr-CA" sz="2000" b="1" spc="300" dirty="0">
              <a:solidFill>
                <a:srgbClr val="00B0F0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Que se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passerait-il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 si on doublait votre confiance en soi?</a:t>
            </a:r>
            <a:endParaRPr lang="en-US" sz="1601" b="1" spc="300" dirty="0">
              <a:solidFill>
                <a:srgbClr val="00B0F0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1" b="1" i="0" u="none" strike="noStrike" kern="1200" cap="none" spc="30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70442" y="422297"/>
            <a:ext cx="36358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APPRENTISSAGE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000" b="1" i="0" u="none" strike="noStrike" kern="1200" cap="none" spc="30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  <a:p>
            <a:pPr lvl="0"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Que feriez-vous en sachant </a:t>
            </a:r>
            <a:b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qu’il est impossible d’échouer?</a:t>
            </a:r>
            <a:endParaRPr kumimoji="0" lang="en-US" sz="2000" b="1" i="0" u="none" strike="noStrike" kern="1200" cap="none" spc="30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spc="300" dirty="0">
              <a:solidFill>
                <a:srgbClr val="00B0F0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spc="300" dirty="0">
              <a:solidFill>
                <a:srgbClr val="00B0F0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endParaRPr lang="fr-CA" sz="2000" b="1" spc="300" dirty="0">
              <a:solidFill>
                <a:schemeClr val="accent5">
                  <a:lumMod val="75000"/>
                </a:schemeClr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r>
              <a:rPr lang="fr-CA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ESPRIT CRÉATIF</a:t>
            </a:r>
          </a:p>
          <a:p>
            <a:pPr lvl="0" algn="ctr">
              <a:defRPr/>
            </a:pP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a typeface="Lato Light" charset="0"/>
              <a:cs typeface="Lato Light" charset="0"/>
            </a:endParaRPr>
          </a:p>
          <a:p>
            <a:pPr lvl="0"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Dans le contexte actuel, </a:t>
            </a:r>
            <a:b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que faut-il réinventer?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ea typeface="Lato Light" charset="0"/>
              <a:cs typeface="Lato Light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spc="300" dirty="0">
              <a:solidFill>
                <a:srgbClr val="00B0F0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spc="300" dirty="0">
              <a:solidFill>
                <a:srgbClr val="00B0F0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endParaRPr lang="fr-CA" sz="2000" b="1" spc="300" dirty="0">
              <a:solidFill>
                <a:schemeClr val="accent5">
                  <a:lumMod val="75000"/>
                </a:schemeClr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r>
              <a:rPr lang="fr-CA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SE CONSEILLER SOI-MÊME</a:t>
            </a:r>
          </a:p>
          <a:p>
            <a:pPr algn="ctr">
              <a:defRPr/>
            </a:pPr>
            <a:endParaRPr lang="en-US" sz="2000" b="1" spc="300" dirty="0">
              <a:solidFill>
                <a:srgbClr val="00B0F0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Si vous deviez vous donner </a:t>
            </a:r>
            <a:b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un conseil en ce moment, </a:t>
            </a:r>
            <a:b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que serait-il?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ea typeface="Lato Light" charset="0"/>
              <a:cs typeface="Lato Light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31" y="235741"/>
            <a:ext cx="4057369" cy="1508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1" b="1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3e partie</a:t>
            </a:r>
          </a:p>
          <a:p>
            <a:pPr lvl="0">
              <a:defRPr/>
            </a:pPr>
            <a:r>
              <a:rPr lang="fr-CA" sz="2800" b="1" dirty="0">
                <a:solidFill>
                  <a:schemeClr val="bg1"/>
                </a:solidFill>
                <a:latin typeface="Montserrat Semi" charset="0"/>
                <a:ea typeface="Montserrat Semi" charset="0"/>
                <a:cs typeface="Montserrat Semi" charset="0"/>
              </a:rPr>
              <a:t>OPTIONS</a:t>
            </a:r>
          </a:p>
          <a:p>
            <a:pPr lvl="0">
              <a:defRPr/>
            </a:pPr>
            <a:r>
              <a:rPr lang="en-US" sz="2400" dirty="0" err="1">
                <a:solidFill>
                  <a:prstClr val="white"/>
                </a:solidFill>
              </a:rPr>
              <a:t>Choisissez</a:t>
            </a:r>
            <a:r>
              <a:rPr lang="en-US" sz="2400" dirty="0">
                <a:solidFill>
                  <a:prstClr val="white"/>
                </a:solidFill>
              </a:rPr>
              <a:t> de 4 à 6 questions</a:t>
            </a:r>
            <a:endParaRPr lang="fr-CA" sz="2400" b="1" dirty="0">
              <a:solidFill>
                <a:schemeClr val="bg1"/>
              </a:solidFill>
              <a:latin typeface="Montserrat Semi" charset="0"/>
              <a:ea typeface="Montserrat Semi" charset="0"/>
              <a:cs typeface="Montserrat Semi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l="50098" t="4834" r="27220" b="14992"/>
          <a:stretch/>
        </p:blipFill>
        <p:spPr>
          <a:xfrm>
            <a:off x="472044" y="2382418"/>
            <a:ext cx="1687287" cy="401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2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047934" cy="6858000"/>
          </a:xfrm>
          <a:prstGeom prst="rect">
            <a:avLst/>
          </a:prstGeom>
          <a:solidFill>
            <a:srgbClr val="4735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31" y="235741"/>
            <a:ext cx="4057369" cy="1138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1" b="1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4e partie</a:t>
            </a:r>
          </a:p>
          <a:p>
            <a:pPr lvl="0">
              <a:defRPr/>
            </a:pPr>
            <a:r>
              <a:rPr lang="fr-CA" sz="2800" b="1" dirty="0">
                <a:solidFill>
                  <a:schemeClr val="bg1"/>
                </a:solidFill>
                <a:latin typeface="Montserrat Semi" charset="0"/>
                <a:ea typeface="Montserrat Semi" charset="0"/>
                <a:cs typeface="Montserrat Semi" charset="0"/>
              </a:rPr>
              <a:t>PROCHAINES ÉTAPES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1931" y="1174524"/>
            <a:ext cx="4549885" cy="4647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APPRENTISSAGE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spc="300" dirty="0">
              <a:solidFill>
                <a:srgbClr val="3494BA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lvl="0"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Qu'avez-vous appris aujourd'hui qui vous aidera à faire face à la situation actuelle?</a:t>
            </a:r>
            <a:endParaRPr lang="fr-CA" sz="2000" dirty="0">
              <a:solidFill>
                <a:prstClr val="white">
                  <a:lumMod val="50000"/>
                </a:prstClr>
              </a:solidFill>
              <a:latin typeface="Calibri Light" panose="020F0302020204030204"/>
              <a:ea typeface="Lato Light" charset="0"/>
              <a:cs typeface="Lato Light" charset="0"/>
            </a:endParaRPr>
          </a:p>
          <a:p>
            <a:pPr algn="ctr">
              <a:defRPr/>
            </a:pPr>
            <a:endParaRPr lang="fr-CA" sz="2000" b="1" spc="300" dirty="0">
              <a:solidFill>
                <a:srgbClr val="3494BA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endParaRPr lang="fr-CA" sz="2000" b="1" spc="300" dirty="0">
              <a:solidFill>
                <a:srgbClr val="3494BA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endParaRPr lang="fr-CA" sz="2000" b="1" spc="300" dirty="0">
              <a:solidFill>
                <a:srgbClr val="3494BA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algn="ctr">
              <a:defRPr/>
            </a:pPr>
            <a:endParaRPr lang="fr-CA" sz="2000" b="1" spc="300" dirty="0">
              <a:solidFill>
                <a:srgbClr val="3494BA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lvl="0" algn="ctr">
              <a:defRPr/>
            </a:pPr>
            <a:r>
              <a:rPr lang="fr-FR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DES PAS DANS </a:t>
            </a:r>
            <a:br>
              <a:rPr lang="fr-FR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</a:br>
            <a:r>
              <a:rPr lang="fr-FR" sz="2000" b="1" spc="300" dirty="0">
                <a:solidFill>
                  <a:schemeClr val="accent5">
                    <a:lumMod val="75000"/>
                  </a:schemeClr>
                </a:solidFill>
                <a:latin typeface="Montserrat Semi" charset="0"/>
                <a:ea typeface="Montserrat Semi" charset="0"/>
                <a:cs typeface="Montserrat Semi" charset="0"/>
              </a:rPr>
              <a:t>LA BONNE DIRECTION</a:t>
            </a:r>
          </a:p>
          <a:p>
            <a:pPr lvl="0" algn="ctr">
              <a:defRPr/>
            </a:pPr>
            <a:endParaRPr lang="en-US" sz="2000" b="1" spc="300" dirty="0">
              <a:solidFill>
                <a:srgbClr val="3494BA"/>
              </a:solidFill>
              <a:latin typeface="Montserrat Semi" charset="0"/>
              <a:ea typeface="Montserrat Semi" charset="0"/>
              <a:cs typeface="Montserrat Semi" charset="0"/>
            </a:endParaRPr>
          </a:p>
          <a:p>
            <a:pPr lvl="0" algn="ctr"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Qu'êtes-vous prêt à faire, à essayer </a:t>
            </a:r>
            <a:b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ou à changer afin d’aller </a:t>
            </a:r>
            <a:b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Lato Light" charset="0"/>
                <a:cs typeface="Lato Light" charset="0"/>
              </a:rPr>
              <a:t>dans la bonne direction?</a:t>
            </a:r>
            <a:endParaRPr lang="en-US" sz="1600" dirty="0">
              <a:solidFill>
                <a:prstClr val="white">
                  <a:lumMod val="50000"/>
                </a:prstClr>
              </a:solidFill>
              <a:latin typeface="Calibri Light" panose="020F0302020204030204"/>
              <a:ea typeface="Lato Light" charset="0"/>
              <a:cs typeface="Lato Light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1" b="1" i="0" u="none" strike="noStrike" kern="1200" cap="none" spc="300" normalizeH="0" baseline="0" noProof="0" dirty="0">
              <a:ln>
                <a:noFill/>
              </a:ln>
              <a:solidFill>
                <a:srgbClr val="3494BA"/>
              </a:solidFill>
              <a:effectLst/>
              <a:uLnTx/>
              <a:uFillTx/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13822" y="6069179"/>
            <a:ext cx="359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dirty="0">
                <a:solidFill>
                  <a:srgbClr val="473561"/>
                </a:solidFill>
                <a:ea typeface="Lato Light" charset="0"/>
                <a:cs typeface="Lato Light" charset="0"/>
              </a:rPr>
              <a:t>Comment </a:t>
            </a:r>
            <a:r>
              <a:rPr lang="en-US" sz="2000" dirty="0" err="1">
                <a:solidFill>
                  <a:srgbClr val="473561"/>
                </a:solidFill>
                <a:ea typeface="Lato Light" charset="0"/>
                <a:cs typeface="Lato Light" charset="0"/>
              </a:rPr>
              <a:t>puis</a:t>
            </a:r>
            <a:r>
              <a:rPr lang="en-US" sz="2000" dirty="0">
                <a:solidFill>
                  <a:srgbClr val="473561"/>
                </a:solidFill>
                <a:ea typeface="Lato Light" charset="0"/>
                <a:cs typeface="Lato Light" charset="0"/>
              </a:rPr>
              <a:t>-je </a:t>
            </a:r>
            <a:r>
              <a:rPr lang="en-US" sz="2000" dirty="0" err="1">
                <a:solidFill>
                  <a:srgbClr val="473561"/>
                </a:solidFill>
                <a:ea typeface="Lato Light" charset="0"/>
                <a:cs typeface="Lato Light" charset="0"/>
              </a:rPr>
              <a:t>vous</a:t>
            </a:r>
            <a:r>
              <a:rPr lang="en-US" sz="2000" dirty="0">
                <a:solidFill>
                  <a:srgbClr val="473561"/>
                </a:solidFill>
                <a:ea typeface="Lato Light" charset="0"/>
                <a:cs typeface="Lato Light" charset="0"/>
              </a:rPr>
              <a:t> </a:t>
            </a:r>
            <a:r>
              <a:rPr lang="en-US" sz="2000" dirty="0" err="1">
                <a:solidFill>
                  <a:srgbClr val="473561"/>
                </a:solidFill>
                <a:ea typeface="Lato Light" charset="0"/>
                <a:cs typeface="Lato Light" charset="0"/>
              </a:rPr>
              <a:t>soutenir</a:t>
            </a:r>
            <a:r>
              <a:rPr lang="en-US" sz="2000" dirty="0">
                <a:solidFill>
                  <a:srgbClr val="473561"/>
                </a:solidFill>
                <a:ea typeface="Lato Light" charset="0"/>
                <a:cs typeface="Lato Light" charset="0"/>
              </a:rPr>
              <a:t>?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73561"/>
              </a:solidFill>
              <a:effectLst/>
              <a:uLnTx/>
              <a:uFillTx/>
              <a:ea typeface="Lato Light" charset="0"/>
              <a:cs typeface="Lato Light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3006" y="4527497"/>
            <a:ext cx="1697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CA" sz="2000" b="1" u="sng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Durée</a:t>
            </a:r>
          </a:p>
          <a:p>
            <a:pPr lvl="0" algn="ctr">
              <a:defRPr/>
            </a:pPr>
            <a:r>
              <a:rPr lang="fr-CA" sz="2000" b="1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Consacrer</a:t>
            </a:r>
            <a:r>
              <a:rPr lang="fr-CA" sz="2000" b="1" dirty="0">
                <a:solidFill>
                  <a:srgbClr val="FF0000"/>
                </a:solidFill>
                <a:latin typeface="Calibri Light" panose="020F0302020204030204"/>
                <a:ea typeface="Lato Light" charset="0"/>
                <a:cs typeface="Lato Light" charset="0"/>
              </a:rPr>
              <a:t> </a:t>
            </a:r>
            <a:r>
              <a:rPr lang="fr-CA" sz="2000" b="1" dirty="0">
                <a:solidFill>
                  <a:schemeClr val="accent5"/>
                </a:solidFill>
                <a:latin typeface="Calibri Light" panose="020F0302020204030204"/>
                <a:ea typeface="Lato Light" charset="0"/>
                <a:cs typeface="Lato Light" charset="0"/>
              </a:rPr>
              <a:t>15 % </a:t>
            </a:r>
            <a:r>
              <a:rPr lang="fr-FR" sz="2000" b="1" dirty="0">
                <a:solidFill>
                  <a:schemeClr val="bg1">
                    <a:lumMod val="75000"/>
                  </a:schemeClr>
                </a:solidFill>
                <a:latin typeface="Calibri Light" panose="020F0302020204030204"/>
                <a:ea typeface="Lato Light" charset="0"/>
                <a:cs typeface="Lato Light" charset="0"/>
              </a:rPr>
              <a:t>de la réunion.</a:t>
            </a:r>
            <a:endParaRPr lang="fr-CA" sz="2000" b="1" dirty="0">
              <a:solidFill>
                <a:schemeClr val="bg1">
                  <a:lumMod val="75000"/>
                </a:schemeClr>
              </a:solidFill>
              <a:latin typeface="Calibri Light" panose="020F0302020204030204"/>
              <a:ea typeface="Lato Light" charset="0"/>
              <a:cs typeface="Lato Light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l="74352" t="4834" r="2965" b="14992"/>
          <a:stretch/>
        </p:blipFill>
        <p:spPr>
          <a:xfrm>
            <a:off x="472044" y="2382418"/>
            <a:ext cx="1687286" cy="401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1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6485" y="2077143"/>
            <a:ext cx="1219848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4800" b="1" dirty="0">
                <a:solidFill>
                  <a:schemeClr val="bg1"/>
                </a:solidFill>
                <a:latin typeface="Montserrat Semi" charset="0"/>
                <a:ea typeface="Montserrat Semi" charset="0"/>
                <a:cs typeface="Montserrat Semi" charset="0"/>
              </a:rPr>
              <a:t>Conçu pour les cadres par l’apprentissage pour les cadres </a:t>
            </a:r>
            <a:br>
              <a:rPr lang="fr-FR" sz="4800" b="1" dirty="0">
                <a:solidFill>
                  <a:schemeClr val="bg1"/>
                </a:solidFill>
                <a:latin typeface="Montserrat Semi" charset="0"/>
                <a:ea typeface="Montserrat Semi" charset="0"/>
                <a:cs typeface="Montserrat Semi" charset="0"/>
              </a:rPr>
            </a:br>
            <a:r>
              <a:rPr lang="fr-FR" sz="4000" b="1" dirty="0">
                <a:solidFill>
                  <a:schemeClr val="bg1"/>
                </a:solidFill>
                <a:latin typeface="Montserrat Semi" charset="0"/>
                <a:ea typeface="Montserrat Semi" charset="0"/>
                <a:cs typeface="Montserrat Semi" charset="0"/>
              </a:rPr>
              <a:t>de l’École de la fonction publique du Canada</a:t>
            </a:r>
            <a:endParaRPr lang="fr-CA" sz="4000" b="1" dirty="0">
              <a:solidFill>
                <a:schemeClr val="bg1"/>
              </a:solidFill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809" y="4862232"/>
            <a:ext cx="116037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FR" sz="2000" dirty="0">
                <a:solidFill>
                  <a:schemeClr val="bg1">
                    <a:lumMod val="85000"/>
                  </a:schemeClr>
                </a:solidFill>
                <a:ea typeface="Lato Light" charset="0"/>
                <a:cs typeface="Lato Light" charset="0"/>
              </a:rPr>
              <a:t>Si vous avez des questions ou des commentaires sur cette activité, communiquez avec votre équipe de l’apprentissage pour les cadres à </a:t>
            </a:r>
            <a:r>
              <a:rPr lang="fr-CA" sz="2000">
                <a:solidFill>
                  <a:schemeClr val="bg1">
                    <a:lumMod val="85000"/>
                  </a:schemeClr>
                </a:solidFill>
                <a:ea typeface="Lato Light" charset="0"/>
                <a:cs typeface="Lato Light" charset="0"/>
              </a:rPr>
              <a:t>: </a:t>
            </a:r>
            <a:r>
              <a:rPr lang="fr-CA" sz="2000" smtClean="0">
                <a:solidFill>
                  <a:srgbClr val="660033"/>
                </a:solidFill>
                <a:ea typeface="Lato Light" charset="0"/>
                <a:cs typeface="Lato Light" charset="0"/>
                <a:hlinkClick r:id="rId3"/>
              </a:rPr>
              <a:t>executivelearning-apprentissagepourlescadres@csps-efpc.gc.ca</a:t>
            </a:r>
            <a:r>
              <a:rPr lang="fr-CA" sz="2000" smtClean="0">
                <a:solidFill>
                  <a:schemeClr val="bg1">
                    <a:lumMod val="85000"/>
                  </a:schemeClr>
                </a:solidFill>
                <a:ea typeface="Lato Light" charset="0"/>
                <a:cs typeface="Lato Light" charset="0"/>
              </a:rPr>
              <a:t>.</a:t>
            </a:r>
            <a:endParaRPr lang="fr-CA" sz="2000" dirty="0">
              <a:solidFill>
                <a:schemeClr val="bg1">
                  <a:lumMod val="85000"/>
                </a:schemeClr>
              </a:solidFill>
              <a:ea typeface="Lato Light" charset="0"/>
              <a:cs typeface="Lato Light" charset="0"/>
            </a:endParaRPr>
          </a:p>
          <a:p>
            <a:pPr lvl="0"/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Calibri Light" panose="020F0302020204030204"/>
              <a:ea typeface="Lato Light" charset="0"/>
              <a:cs typeface="Lato Light" charset="0"/>
            </a:endParaRPr>
          </a:p>
        </p:txBody>
      </p:sp>
      <p:pic>
        <p:nvPicPr>
          <p:cNvPr id="2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07964E43-B154-46DD-B454-FB0EC43E27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472" y="278707"/>
            <a:ext cx="3559629" cy="69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1325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48873|-8341960|-3468525|-2064878|-9539986|Markido&quot;,&quot;Id&quot;:&quot;5e973283414238566cdd8db4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y Design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y Design Theme" id="{3B7B0E49-1F4B-425D-80CC-B584C3FE33F6}" vid="{8EEDF264-D36A-41F4-9330-0A9F76165A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E885A4EAD3B34FA6F7339F6B7E6C29" ma:contentTypeVersion="8" ma:contentTypeDescription="Create a new document." ma:contentTypeScope="" ma:versionID="468e1c0597b5bedf33e7114f97505f79">
  <xsd:schema xmlns:xsd="http://www.w3.org/2001/XMLSchema" xmlns:xs="http://www.w3.org/2001/XMLSchema" xmlns:p="http://schemas.microsoft.com/office/2006/metadata/properties" xmlns:ns2="aa4509d7-40f3-4194-9352-72a14d08458e" targetNamespace="http://schemas.microsoft.com/office/2006/metadata/properties" ma:root="true" ma:fieldsID="914b4d6fd898e5dae175f30bfe5038c4" ns2:_="">
    <xsd:import namespace="aa4509d7-40f3-4194-9352-72a14d0845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9d7-40f3-4194-9352-72a14d0845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C32055-3832-494A-9F43-5ADE07ABBF56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aa4509d7-40f3-4194-9352-72a14d08458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B7F5EF1-97F8-4E36-83D3-A31E195986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D4EE9A-294C-440C-9F7E-881B4FBDEC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9d7-40f3-4194-9352-72a14d0845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917</Words>
  <Application>Microsoft Office PowerPoint</Application>
  <PresentationFormat>Widescreen</PresentationFormat>
  <Paragraphs>139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Ebrima</vt:lpstr>
      <vt:lpstr>Lato Light</vt:lpstr>
      <vt:lpstr>Montserrat Semi</vt:lpstr>
      <vt:lpstr>Roboto Medium</vt:lpstr>
      <vt:lpstr>By Design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Government of Canada|Gouvernement du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Mellor</dc:creator>
  <cp:lastModifiedBy>Sylvie Soucy</cp:lastModifiedBy>
  <cp:revision>66</cp:revision>
  <dcterms:created xsi:type="dcterms:W3CDTF">2020-03-27T13:12:02Z</dcterms:created>
  <dcterms:modified xsi:type="dcterms:W3CDTF">2021-07-14T15:36:05Z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0x01010086E885A4EAD3B34FA6F7339F6B7E6C29</vt:lpwstr>
  </property>
</Properties>
</file>